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handoutMasterIdLst>
    <p:handoutMasterId r:id="rId28"/>
  </p:handoutMasterIdLst>
  <p:sldIdLst>
    <p:sldId id="256" r:id="rId2"/>
    <p:sldId id="276" r:id="rId3"/>
    <p:sldId id="258" r:id="rId4"/>
    <p:sldId id="259" r:id="rId5"/>
    <p:sldId id="262" r:id="rId6"/>
    <p:sldId id="287" r:id="rId7"/>
    <p:sldId id="288" r:id="rId8"/>
    <p:sldId id="289" r:id="rId9"/>
    <p:sldId id="291" r:id="rId10"/>
    <p:sldId id="290" r:id="rId11"/>
    <p:sldId id="263" r:id="rId12"/>
    <p:sldId id="282" r:id="rId13"/>
    <p:sldId id="281" r:id="rId14"/>
    <p:sldId id="267" r:id="rId15"/>
    <p:sldId id="274" r:id="rId16"/>
    <p:sldId id="277" r:id="rId17"/>
    <p:sldId id="284" r:id="rId18"/>
    <p:sldId id="285" r:id="rId19"/>
    <p:sldId id="278" r:id="rId20"/>
    <p:sldId id="275" r:id="rId21"/>
    <p:sldId id="270" r:id="rId22"/>
    <p:sldId id="280" r:id="rId23"/>
    <p:sldId id="279" r:id="rId24"/>
    <p:sldId id="283" r:id="rId25"/>
    <p:sldId id="286" r:id="rId26"/>
  </p:sldIdLst>
  <p:sldSz cx="9144000" cy="6858000" type="screen4x3"/>
  <p:notesSz cx="6669088" cy="9926638"/>
  <p:defaultTextStyle>
    <a:defPPr>
      <a:defRPr lang="en-AU"/>
    </a:defPPr>
    <a:lvl1pPr algn="l" rtl="0" eaLnBrk="0" fontAlgn="base" hangingPunct="0">
      <a:spcBef>
        <a:spcPct val="0"/>
      </a:spcBef>
      <a:spcAft>
        <a:spcPct val="0"/>
      </a:spcAft>
      <a:defRPr sz="2400" kern="1200">
        <a:solidFill>
          <a:schemeClr val="tx1"/>
        </a:solidFill>
        <a:latin typeface="Times" pitchFamily="18" charset="0"/>
        <a:ea typeface="+mn-ea"/>
        <a:cs typeface="Arial" charset="0"/>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Arial" charset="0"/>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Arial" charset="0"/>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Arial" charset="0"/>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Arial" charset="0"/>
      </a:defRPr>
    </a:lvl5pPr>
    <a:lvl6pPr marL="2286000" algn="l" defTabSz="914400" rtl="0" eaLnBrk="1" latinLnBrk="0" hangingPunct="1">
      <a:defRPr sz="2400" kern="1200">
        <a:solidFill>
          <a:schemeClr val="tx1"/>
        </a:solidFill>
        <a:latin typeface="Times" pitchFamily="18" charset="0"/>
        <a:ea typeface="+mn-ea"/>
        <a:cs typeface="Arial" charset="0"/>
      </a:defRPr>
    </a:lvl6pPr>
    <a:lvl7pPr marL="2743200" algn="l" defTabSz="914400" rtl="0" eaLnBrk="1" latinLnBrk="0" hangingPunct="1">
      <a:defRPr sz="2400" kern="1200">
        <a:solidFill>
          <a:schemeClr val="tx1"/>
        </a:solidFill>
        <a:latin typeface="Times" pitchFamily="18" charset="0"/>
        <a:ea typeface="+mn-ea"/>
        <a:cs typeface="Arial" charset="0"/>
      </a:defRPr>
    </a:lvl7pPr>
    <a:lvl8pPr marL="3200400" algn="l" defTabSz="914400" rtl="0" eaLnBrk="1" latinLnBrk="0" hangingPunct="1">
      <a:defRPr sz="2400" kern="1200">
        <a:solidFill>
          <a:schemeClr val="tx1"/>
        </a:solidFill>
        <a:latin typeface="Times" pitchFamily="18" charset="0"/>
        <a:ea typeface="+mn-ea"/>
        <a:cs typeface="Arial" charset="0"/>
      </a:defRPr>
    </a:lvl8pPr>
    <a:lvl9pPr marL="3657600" algn="l" defTabSz="914400" rtl="0" eaLnBrk="1" latinLnBrk="0" hangingPunct="1">
      <a:defRPr sz="2400" kern="1200">
        <a:solidFill>
          <a:schemeClr val="tx1"/>
        </a:solidFill>
        <a:latin typeface="Times"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818A8F"/>
    <a:srgbClr val="6A288A"/>
    <a:srgbClr val="BF5B1F"/>
    <a:srgbClr val="D40E8C"/>
    <a:srgbClr val="5F5F5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7E03CF-5ECD-444D-A22A-DAFCB133547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AU"/>
        </a:p>
      </dgm:t>
    </dgm:pt>
    <dgm:pt modelId="{0505318D-4EE0-4A65-BA69-C603B1BBAAA1}">
      <dgm:prSet phldrT="[Text]" custT="1"/>
      <dgm:spPr>
        <a:solidFill>
          <a:schemeClr val="tx2"/>
        </a:solidFill>
        <a:ln>
          <a:solidFill>
            <a:schemeClr val="accent2">
              <a:lumMod val="75000"/>
            </a:schemeClr>
          </a:solidFill>
        </a:ln>
      </dgm:spPr>
      <dgm:t>
        <a:bodyPr/>
        <a:lstStyle/>
        <a:p>
          <a:pPr algn="ctr"/>
          <a:r>
            <a:rPr lang="en-AU" sz="1200" b="1" dirty="0" smtClean="0"/>
            <a:t>Research</a:t>
          </a:r>
          <a:r>
            <a:rPr lang="en-AU" sz="1100" dirty="0" smtClean="0"/>
            <a:t>	</a:t>
          </a:r>
          <a:endParaRPr lang="en-AU" sz="1100" dirty="0"/>
        </a:p>
      </dgm:t>
    </dgm:pt>
    <dgm:pt modelId="{8BBB0D36-7486-40AD-B568-35BCF7715454}" type="parTrans" cxnId="{B9C5ADDE-E221-4386-8D7E-256D99DC7EF0}">
      <dgm:prSet/>
      <dgm:spPr/>
      <dgm:t>
        <a:bodyPr/>
        <a:lstStyle/>
        <a:p>
          <a:endParaRPr lang="en-AU"/>
        </a:p>
      </dgm:t>
    </dgm:pt>
    <dgm:pt modelId="{CF21BD02-C136-4ED7-889D-228B4CD958F4}" type="sibTrans" cxnId="{B9C5ADDE-E221-4386-8D7E-256D99DC7EF0}">
      <dgm:prSet/>
      <dgm:spPr/>
      <dgm:t>
        <a:bodyPr/>
        <a:lstStyle/>
        <a:p>
          <a:endParaRPr lang="en-AU"/>
        </a:p>
      </dgm:t>
    </dgm:pt>
    <dgm:pt modelId="{97BDABC2-013F-4776-89F1-52CC970A71BF}">
      <dgm:prSet phldrT="[Text]"/>
      <dgm:spPr>
        <a:ln>
          <a:solidFill>
            <a:schemeClr val="tx2"/>
          </a:solidFill>
        </a:ln>
      </dgm:spPr>
      <dgm:t>
        <a:bodyPr/>
        <a:lstStyle/>
        <a:p>
          <a:r>
            <a:rPr lang="en-AU" dirty="0" smtClean="0"/>
            <a:t>Systems Theory Framework (Patton &amp; McMahon, 1999)</a:t>
          </a:r>
          <a:endParaRPr lang="en-AU" dirty="0"/>
        </a:p>
      </dgm:t>
    </dgm:pt>
    <dgm:pt modelId="{973585E7-7C8D-4D52-A6D3-9A559D333B0F}" type="parTrans" cxnId="{BD93EF9B-09FF-4378-B781-84AF8544CD81}">
      <dgm:prSet/>
      <dgm:spPr/>
      <dgm:t>
        <a:bodyPr/>
        <a:lstStyle/>
        <a:p>
          <a:endParaRPr lang="en-AU"/>
        </a:p>
      </dgm:t>
    </dgm:pt>
    <dgm:pt modelId="{5F2AFBB0-CB86-4272-8BF8-CC25E953CDF0}" type="sibTrans" cxnId="{BD93EF9B-09FF-4378-B781-84AF8544CD81}">
      <dgm:prSet/>
      <dgm:spPr/>
      <dgm:t>
        <a:bodyPr/>
        <a:lstStyle/>
        <a:p>
          <a:endParaRPr lang="en-AU"/>
        </a:p>
      </dgm:t>
    </dgm:pt>
    <dgm:pt modelId="{88960E13-98CC-44B3-B2B3-39AAAA88BD2E}">
      <dgm:prSet phldrT="[Text]"/>
      <dgm:spPr>
        <a:ln>
          <a:solidFill>
            <a:schemeClr val="tx2"/>
          </a:solidFill>
        </a:ln>
      </dgm:spPr>
      <dgm:t>
        <a:bodyPr/>
        <a:lstStyle/>
        <a:p>
          <a:endParaRPr lang="en-AU" dirty="0"/>
        </a:p>
      </dgm:t>
    </dgm:pt>
    <dgm:pt modelId="{076BC288-DD95-4D46-9117-21231B8EDF7F}" type="parTrans" cxnId="{07B5163B-86C1-44C9-AA56-0D414CA8B6BA}">
      <dgm:prSet/>
      <dgm:spPr/>
      <dgm:t>
        <a:bodyPr/>
        <a:lstStyle/>
        <a:p>
          <a:endParaRPr lang="en-AU"/>
        </a:p>
      </dgm:t>
    </dgm:pt>
    <dgm:pt modelId="{AC5D69B1-EEE8-4904-B05B-794E2173E8EF}" type="sibTrans" cxnId="{07B5163B-86C1-44C9-AA56-0D414CA8B6BA}">
      <dgm:prSet/>
      <dgm:spPr/>
      <dgm:t>
        <a:bodyPr/>
        <a:lstStyle/>
        <a:p>
          <a:endParaRPr lang="en-AU"/>
        </a:p>
      </dgm:t>
    </dgm:pt>
    <dgm:pt modelId="{4D15A133-1DC0-4FE5-90AE-92938CA43F85}">
      <dgm:prSet phldrT="[Text]" custT="1"/>
      <dgm:spPr>
        <a:solidFill>
          <a:schemeClr val="tx2"/>
        </a:solidFill>
        <a:ln>
          <a:solidFill>
            <a:schemeClr val="accent2">
              <a:lumMod val="75000"/>
            </a:schemeClr>
          </a:solidFill>
        </a:ln>
      </dgm:spPr>
      <dgm:t>
        <a:bodyPr/>
        <a:lstStyle/>
        <a:p>
          <a:r>
            <a:rPr lang="en-AU" sz="1200" b="1" dirty="0" smtClean="0"/>
            <a:t>Proposal</a:t>
          </a:r>
          <a:endParaRPr lang="en-AU" sz="1200" b="1" dirty="0"/>
        </a:p>
      </dgm:t>
    </dgm:pt>
    <dgm:pt modelId="{F09099AB-D559-4EB6-8319-519ED80BCE0F}" type="parTrans" cxnId="{29A75BA0-5035-4BD4-901B-461DE0E987DB}">
      <dgm:prSet/>
      <dgm:spPr/>
      <dgm:t>
        <a:bodyPr/>
        <a:lstStyle/>
        <a:p>
          <a:endParaRPr lang="en-AU"/>
        </a:p>
      </dgm:t>
    </dgm:pt>
    <dgm:pt modelId="{3E22F4D9-9FAE-4741-A6C5-FF4C9A07917B}" type="sibTrans" cxnId="{29A75BA0-5035-4BD4-901B-461DE0E987DB}">
      <dgm:prSet/>
      <dgm:spPr/>
      <dgm:t>
        <a:bodyPr/>
        <a:lstStyle/>
        <a:p>
          <a:endParaRPr lang="en-AU"/>
        </a:p>
      </dgm:t>
    </dgm:pt>
    <dgm:pt modelId="{02890A7E-E640-40B9-BACB-E29061D7AAF7}">
      <dgm:prSet phldrT="[Text]"/>
      <dgm:spPr>
        <a:ln>
          <a:solidFill>
            <a:schemeClr val="tx2"/>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AU" dirty="0"/>
        </a:p>
      </dgm:t>
    </dgm:pt>
    <dgm:pt modelId="{00F7C744-48B8-4B76-9689-912E6984AF2B}" type="parTrans" cxnId="{411D4EA0-9C74-44D4-812A-4668A87AA270}">
      <dgm:prSet/>
      <dgm:spPr/>
      <dgm:t>
        <a:bodyPr/>
        <a:lstStyle/>
        <a:p>
          <a:endParaRPr lang="en-AU"/>
        </a:p>
      </dgm:t>
    </dgm:pt>
    <dgm:pt modelId="{078A5917-5F1E-494E-BC4F-D4CEB09C6A43}" type="sibTrans" cxnId="{411D4EA0-9C74-44D4-812A-4668A87AA270}">
      <dgm:prSet/>
      <dgm:spPr/>
      <dgm:t>
        <a:bodyPr/>
        <a:lstStyle/>
        <a:p>
          <a:endParaRPr lang="en-AU"/>
        </a:p>
      </dgm:t>
    </dgm:pt>
    <dgm:pt modelId="{F01BA920-15A7-4E77-8F31-D8C9FB96F8E6}">
      <dgm:prSet phldrT="[Text]" custT="1"/>
      <dgm:spPr>
        <a:solidFill>
          <a:schemeClr val="tx2"/>
        </a:solidFill>
        <a:ln>
          <a:solidFill>
            <a:schemeClr val="accent2">
              <a:lumMod val="75000"/>
            </a:schemeClr>
          </a:solidFill>
        </a:ln>
      </dgm:spPr>
      <dgm:t>
        <a:bodyPr/>
        <a:lstStyle/>
        <a:p>
          <a:r>
            <a:rPr lang="en-AU" sz="1200" b="1" dirty="0" smtClean="0"/>
            <a:t>Implementation</a:t>
          </a:r>
          <a:r>
            <a:rPr lang="en-AU" sz="1100" dirty="0" smtClean="0"/>
            <a:t>	</a:t>
          </a:r>
          <a:endParaRPr lang="en-AU" sz="1100" dirty="0"/>
        </a:p>
      </dgm:t>
    </dgm:pt>
    <dgm:pt modelId="{72B3214F-AA12-4AB6-BD7A-840242E94605}" type="parTrans" cxnId="{28E640BE-ACD3-4F07-AA88-E9FB74BAFAE2}">
      <dgm:prSet/>
      <dgm:spPr/>
      <dgm:t>
        <a:bodyPr/>
        <a:lstStyle/>
        <a:p>
          <a:endParaRPr lang="en-AU"/>
        </a:p>
      </dgm:t>
    </dgm:pt>
    <dgm:pt modelId="{01146F5F-65B0-459E-B0C2-1D82C6E8155A}" type="sibTrans" cxnId="{28E640BE-ACD3-4F07-AA88-E9FB74BAFAE2}">
      <dgm:prSet/>
      <dgm:spPr/>
      <dgm:t>
        <a:bodyPr/>
        <a:lstStyle/>
        <a:p>
          <a:endParaRPr lang="en-AU"/>
        </a:p>
      </dgm:t>
    </dgm:pt>
    <dgm:pt modelId="{07D9DD2B-5835-4CC3-AFB6-5C57454837E0}">
      <dgm:prSet phldrT="[Text]"/>
      <dgm:spPr>
        <a:ln>
          <a:solidFill>
            <a:schemeClr val="tx2"/>
          </a:solidFill>
        </a:ln>
      </dgm:spPr>
      <dgm:t>
        <a:bodyPr/>
        <a:lstStyle/>
        <a:p>
          <a:r>
            <a:rPr lang="en-AU" dirty="0" smtClean="0"/>
            <a:t>Trial accepted for Semester 3, 2013 TPP Intensive program</a:t>
          </a:r>
          <a:endParaRPr lang="en-AU" dirty="0"/>
        </a:p>
      </dgm:t>
    </dgm:pt>
    <dgm:pt modelId="{296B8FBA-A839-43E6-AA3D-BC5E81C6A371}" type="parTrans" cxnId="{50067B5B-0BA6-4322-A607-5FE59754ECF1}">
      <dgm:prSet/>
      <dgm:spPr/>
      <dgm:t>
        <a:bodyPr/>
        <a:lstStyle/>
        <a:p>
          <a:endParaRPr lang="en-AU"/>
        </a:p>
      </dgm:t>
    </dgm:pt>
    <dgm:pt modelId="{E3CC1B28-FD60-4E21-9AC4-920ACED25577}" type="sibTrans" cxnId="{50067B5B-0BA6-4322-A607-5FE59754ECF1}">
      <dgm:prSet/>
      <dgm:spPr/>
      <dgm:t>
        <a:bodyPr/>
        <a:lstStyle/>
        <a:p>
          <a:endParaRPr lang="en-AU"/>
        </a:p>
      </dgm:t>
    </dgm:pt>
    <dgm:pt modelId="{52E004AB-B14C-4CED-9AE0-6B14E0C54079}">
      <dgm:prSet phldrT="[Text]"/>
      <dgm:spPr>
        <a:ln>
          <a:solidFill>
            <a:schemeClr val="tx2"/>
          </a:solidFill>
        </a:ln>
      </dgm:spPr>
      <dgm:t>
        <a:bodyPr/>
        <a:lstStyle/>
        <a:p>
          <a:r>
            <a:rPr lang="en-AU" dirty="0" smtClean="0"/>
            <a:t>Social Cognitive Theory (SCCT – Lent, Brown and Hackett)</a:t>
          </a:r>
          <a:endParaRPr lang="en-AU" dirty="0"/>
        </a:p>
      </dgm:t>
    </dgm:pt>
    <dgm:pt modelId="{8E7B02D3-5FDE-4D16-BA89-72C0244C8E10}" type="parTrans" cxnId="{9D43D507-2640-4A42-ADCC-6BF9E2B402C1}">
      <dgm:prSet/>
      <dgm:spPr/>
      <dgm:t>
        <a:bodyPr/>
        <a:lstStyle/>
        <a:p>
          <a:endParaRPr lang="en-AU"/>
        </a:p>
      </dgm:t>
    </dgm:pt>
    <dgm:pt modelId="{125F9F6A-4219-4093-8E2B-B7778F97C4E3}" type="sibTrans" cxnId="{9D43D507-2640-4A42-ADCC-6BF9E2B402C1}">
      <dgm:prSet/>
      <dgm:spPr/>
      <dgm:t>
        <a:bodyPr/>
        <a:lstStyle/>
        <a:p>
          <a:endParaRPr lang="en-AU"/>
        </a:p>
      </dgm:t>
    </dgm:pt>
    <dgm:pt modelId="{73C1D963-1AC2-49B3-9666-3D12B671AB32}">
      <dgm:prSet phldrT="[Text]"/>
      <dgm:spPr>
        <a:ln>
          <a:solidFill>
            <a:schemeClr val="tx2"/>
          </a:solidFill>
        </a:ln>
      </dgm:spPr>
      <dgm:t>
        <a:bodyPr/>
        <a:lstStyle/>
        <a:p>
          <a:r>
            <a:rPr lang="en-AU" dirty="0" smtClean="0"/>
            <a:t>Developmental/constructionist approach (Savickas)</a:t>
          </a:r>
          <a:endParaRPr lang="en-AU" dirty="0"/>
        </a:p>
      </dgm:t>
    </dgm:pt>
    <dgm:pt modelId="{F83293BC-A3E7-4463-B566-54B203390F71}" type="parTrans" cxnId="{300F94D0-2BB5-48AF-9F5C-3A341B00D903}">
      <dgm:prSet/>
      <dgm:spPr/>
      <dgm:t>
        <a:bodyPr/>
        <a:lstStyle/>
        <a:p>
          <a:endParaRPr lang="en-AU"/>
        </a:p>
      </dgm:t>
    </dgm:pt>
    <dgm:pt modelId="{183C34FB-826A-4567-9839-4BBF02C4631F}" type="sibTrans" cxnId="{300F94D0-2BB5-48AF-9F5C-3A341B00D903}">
      <dgm:prSet/>
      <dgm:spPr/>
      <dgm:t>
        <a:bodyPr/>
        <a:lstStyle/>
        <a:p>
          <a:endParaRPr lang="en-AU"/>
        </a:p>
      </dgm:t>
    </dgm:pt>
    <dgm:pt modelId="{EE2EAF0A-E07C-45F3-A7CC-B46FF37D49DC}">
      <dgm:prSet phldrT="[Text]"/>
      <dgm:spPr>
        <a:ln>
          <a:solidFill>
            <a:schemeClr val="tx2"/>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AU" dirty="0" smtClean="0"/>
            <a:t>Developed CDL program and put forward proposal to course examiner and other stakeholders to include the Digital Storytelling/narrative assessment task</a:t>
          </a:r>
        </a:p>
        <a:p>
          <a:pPr marL="114300" indent="0" defTabSz="622300">
            <a:lnSpc>
              <a:spcPct val="90000"/>
            </a:lnSpc>
            <a:spcBef>
              <a:spcPct val="0"/>
            </a:spcBef>
            <a:spcAft>
              <a:spcPct val="15000"/>
            </a:spcAft>
            <a:buNone/>
          </a:pPr>
          <a:endParaRPr lang="en-AU" dirty="0"/>
        </a:p>
      </dgm:t>
    </dgm:pt>
    <dgm:pt modelId="{37BA74A2-5725-4A2A-AC2E-E9F5BF76E414}" type="parTrans" cxnId="{F30A3404-D0D0-4755-9A67-442E1CE09F38}">
      <dgm:prSet/>
      <dgm:spPr/>
      <dgm:t>
        <a:bodyPr/>
        <a:lstStyle/>
        <a:p>
          <a:endParaRPr lang="en-AU"/>
        </a:p>
      </dgm:t>
    </dgm:pt>
    <dgm:pt modelId="{76D9218F-36A8-4EEE-9058-C2F99161D334}" type="sibTrans" cxnId="{F30A3404-D0D0-4755-9A67-442E1CE09F38}">
      <dgm:prSet/>
      <dgm:spPr/>
      <dgm:t>
        <a:bodyPr/>
        <a:lstStyle/>
        <a:p>
          <a:endParaRPr lang="en-AU"/>
        </a:p>
      </dgm:t>
    </dgm:pt>
    <dgm:pt modelId="{C4274472-A234-4EF5-881A-61C95C0FFAF4}">
      <dgm:prSet phldrT="[Text]"/>
      <dgm:spPr>
        <a:ln>
          <a:solidFill>
            <a:schemeClr val="tx2"/>
          </a:solidFill>
        </a:ln>
      </dgm:spPr>
      <dgm:t>
        <a:bodyPr/>
        <a:lstStyle/>
        <a:p>
          <a:r>
            <a:rPr lang="en-AU" dirty="0" smtClean="0">
              <a:solidFill>
                <a:schemeClr val="bg2"/>
              </a:solidFill>
            </a:rPr>
            <a:t>Informed by Joint research project by Good Shepherd, Jesuit Social Services and </a:t>
          </a:r>
          <a:r>
            <a:rPr lang="en-AU" dirty="0" err="1" smtClean="0">
              <a:solidFill>
                <a:schemeClr val="bg2"/>
              </a:solidFill>
            </a:rPr>
            <a:t>MacKillop</a:t>
          </a:r>
          <a:r>
            <a:rPr lang="en-AU" dirty="0" smtClean="0">
              <a:solidFill>
                <a:schemeClr val="bg2"/>
              </a:solidFill>
            </a:rPr>
            <a:t> Family Services ‘I just want to go to school</a:t>
          </a:r>
          <a:r>
            <a:rPr lang="en-AU" dirty="0" smtClean="0"/>
            <a:t>’ </a:t>
          </a:r>
          <a:endParaRPr lang="en-AU" dirty="0"/>
        </a:p>
      </dgm:t>
    </dgm:pt>
    <dgm:pt modelId="{BDE9372F-0520-4527-81C5-D1A251EB8317}" type="parTrans" cxnId="{76C8CF60-36F1-4F2A-B7AB-0E3A3AE23268}">
      <dgm:prSet/>
      <dgm:spPr/>
      <dgm:t>
        <a:bodyPr/>
        <a:lstStyle/>
        <a:p>
          <a:endParaRPr lang="en-AU"/>
        </a:p>
      </dgm:t>
    </dgm:pt>
    <dgm:pt modelId="{AFE75201-C04E-4AD1-9E72-2CCECE2050BA}" type="sibTrans" cxnId="{76C8CF60-36F1-4F2A-B7AB-0E3A3AE23268}">
      <dgm:prSet/>
      <dgm:spPr/>
      <dgm:t>
        <a:bodyPr/>
        <a:lstStyle/>
        <a:p>
          <a:endParaRPr lang="en-AU"/>
        </a:p>
      </dgm:t>
    </dgm:pt>
    <dgm:pt modelId="{6377E373-1AA0-4F24-9613-0FCED09F9454}" type="pres">
      <dgm:prSet presAssocID="{F57E03CF-5ECD-444D-A22A-DAFCB1335477}" presName="linearFlow" presStyleCnt="0">
        <dgm:presLayoutVars>
          <dgm:dir/>
          <dgm:animLvl val="lvl"/>
          <dgm:resizeHandles val="exact"/>
        </dgm:presLayoutVars>
      </dgm:prSet>
      <dgm:spPr/>
      <dgm:t>
        <a:bodyPr/>
        <a:lstStyle/>
        <a:p>
          <a:endParaRPr lang="en-AU"/>
        </a:p>
      </dgm:t>
    </dgm:pt>
    <dgm:pt modelId="{5EDECA01-D18E-4006-B806-F9A3AE497C28}" type="pres">
      <dgm:prSet presAssocID="{0505318D-4EE0-4A65-BA69-C603B1BBAAA1}" presName="composite" presStyleCnt="0"/>
      <dgm:spPr/>
    </dgm:pt>
    <dgm:pt modelId="{7A5890AC-5AA2-4685-A87D-CDCB7A41E5F9}" type="pres">
      <dgm:prSet presAssocID="{0505318D-4EE0-4A65-BA69-C603B1BBAAA1}" presName="parentText" presStyleLbl="alignNode1" presStyleIdx="0" presStyleCnt="3" custScaleX="133454">
        <dgm:presLayoutVars>
          <dgm:chMax val="1"/>
          <dgm:bulletEnabled val="1"/>
        </dgm:presLayoutVars>
      </dgm:prSet>
      <dgm:spPr/>
      <dgm:t>
        <a:bodyPr/>
        <a:lstStyle/>
        <a:p>
          <a:endParaRPr lang="en-AU"/>
        </a:p>
      </dgm:t>
    </dgm:pt>
    <dgm:pt modelId="{485FD43D-793E-41DC-8FFE-D42CC14DBE69}" type="pres">
      <dgm:prSet presAssocID="{0505318D-4EE0-4A65-BA69-C603B1BBAAA1}" presName="descendantText" presStyleLbl="alignAcc1" presStyleIdx="0" presStyleCnt="3">
        <dgm:presLayoutVars>
          <dgm:bulletEnabled val="1"/>
        </dgm:presLayoutVars>
      </dgm:prSet>
      <dgm:spPr/>
      <dgm:t>
        <a:bodyPr/>
        <a:lstStyle/>
        <a:p>
          <a:endParaRPr lang="en-AU"/>
        </a:p>
      </dgm:t>
    </dgm:pt>
    <dgm:pt modelId="{EDB29485-8C5C-439B-A4B4-F283910578B7}" type="pres">
      <dgm:prSet presAssocID="{CF21BD02-C136-4ED7-889D-228B4CD958F4}" presName="sp" presStyleCnt="0"/>
      <dgm:spPr/>
    </dgm:pt>
    <dgm:pt modelId="{A56D5984-F2C1-4DFB-BFC6-FA50ABEC02B4}" type="pres">
      <dgm:prSet presAssocID="{4D15A133-1DC0-4FE5-90AE-92938CA43F85}" presName="composite" presStyleCnt="0"/>
      <dgm:spPr/>
    </dgm:pt>
    <dgm:pt modelId="{5860BA8C-D9B6-48F3-8258-CB74BEE237EA}" type="pres">
      <dgm:prSet presAssocID="{4D15A133-1DC0-4FE5-90AE-92938CA43F85}" presName="parentText" presStyleLbl="alignNode1" presStyleIdx="1" presStyleCnt="3" custScaleX="128675" custLinFactNeighborX="-6765" custLinFactNeighborY="-740">
        <dgm:presLayoutVars>
          <dgm:chMax val="1"/>
          <dgm:bulletEnabled val="1"/>
        </dgm:presLayoutVars>
      </dgm:prSet>
      <dgm:spPr/>
      <dgm:t>
        <a:bodyPr/>
        <a:lstStyle/>
        <a:p>
          <a:endParaRPr lang="en-AU"/>
        </a:p>
      </dgm:t>
    </dgm:pt>
    <dgm:pt modelId="{44CE416E-8472-46C0-835E-891EAA83DA1F}" type="pres">
      <dgm:prSet presAssocID="{4D15A133-1DC0-4FE5-90AE-92938CA43F85}" presName="descendantText" presStyleLbl="alignAcc1" presStyleIdx="1" presStyleCnt="3">
        <dgm:presLayoutVars>
          <dgm:bulletEnabled val="1"/>
        </dgm:presLayoutVars>
      </dgm:prSet>
      <dgm:spPr/>
      <dgm:t>
        <a:bodyPr/>
        <a:lstStyle/>
        <a:p>
          <a:endParaRPr lang="en-AU"/>
        </a:p>
      </dgm:t>
    </dgm:pt>
    <dgm:pt modelId="{288C07D6-5C98-4A45-B260-DBE3AC0425C2}" type="pres">
      <dgm:prSet presAssocID="{3E22F4D9-9FAE-4741-A6C5-FF4C9A07917B}" presName="sp" presStyleCnt="0"/>
      <dgm:spPr/>
    </dgm:pt>
    <dgm:pt modelId="{74324C04-7460-491D-A340-C607337FD6DA}" type="pres">
      <dgm:prSet presAssocID="{F01BA920-15A7-4E77-8F31-D8C9FB96F8E6}" presName="composite" presStyleCnt="0"/>
      <dgm:spPr/>
    </dgm:pt>
    <dgm:pt modelId="{9EB95605-0541-421F-AD90-8FAFB242EEE2}" type="pres">
      <dgm:prSet presAssocID="{F01BA920-15A7-4E77-8F31-D8C9FB96F8E6}" presName="parentText" presStyleLbl="alignNode1" presStyleIdx="2" presStyleCnt="3" custScaleX="119117">
        <dgm:presLayoutVars>
          <dgm:chMax val="1"/>
          <dgm:bulletEnabled val="1"/>
        </dgm:presLayoutVars>
      </dgm:prSet>
      <dgm:spPr/>
      <dgm:t>
        <a:bodyPr/>
        <a:lstStyle/>
        <a:p>
          <a:endParaRPr lang="en-AU"/>
        </a:p>
      </dgm:t>
    </dgm:pt>
    <dgm:pt modelId="{B7849BA2-ADC9-4288-B603-C2F16D3A9814}" type="pres">
      <dgm:prSet presAssocID="{F01BA920-15A7-4E77-8F31-D8C9FB96F8E6}" presName="descendantText" presStyleLbl="alignAcc1" presStyleIdx="2" presStyleCnt="3" custScaleX="97389">
        <dgm:presLayoutVars>
          <dgm:bulletEnabled val="1"/>
        </dgm:presLayoutVars>
      </dgm:prSet>
      <dgm:spPr/>
      <dgm:t>
        <a:bodyPr/>
        <a:lstStyle/>
        <a:p>
          <a:endParaRPr lang="en-AU"/>
        </a:p>
      </dgm:t>
    </dgm:pt>
  </dgm:ptLst>
  <dgm:cxnLst>
    <dgm:cxn modelId="{28E640BE-ACD3-4F07-AA88-E9FB74BAFAE2}" srcId="{F57E03CF-5ECD-444D-A22A-DAFCB1335477}" destId="{F01BA920-15A7-4E77-8F31-D8C9FB96F8E6}" srcOrd="2" destOrd="0" parTransId="{72B3214F-AA12-4AB6-BD7A-840242E94605}" sibTransId="{01146F5F-65B0-459E-B0C2-1D82C6E8155A}"/>
    <dgm:cxn modelId="{411D4EA0-9C74-44D4-812A-4668A87AA270}" srcId="{4D15A133-1DC0-4FE5-90AE-92938CA43F85}" destId="{02890A7E-E640-40B9-BACB-E29061D7AAF7}" srcOrd="0" destOrd="0" parTransId="{00F7C744-48B8-4B76-9689-912E6984AF2B}" sibTransId="{078A5917-5F1E-494E-BC4F-D4CEB09C6A43}"/>
    <dgm:cxn modelId="{4ACF1185-7665-4EBE-9CAD-2F63954007AB}" type="presOf" srcId="{C4274472-A234-4EF5-881A-61C95C0FFAF4}" destId="{485FD43D-793E-41DC-8FFE-D42CC14DBE69}" srcOrd="0" destOrd="3" presId="urn:microsoft.com/office/officeart/2005/8/layout/chevron2"/>
    <dgm:cxn modelId="{B7E525BC-605C-4F3E-B0FB-204724AAAD73}" type="presOf" srcId="{88960E13-98CC-44B3-B2B3-39AAAA88BD2E}" destId="{485FD43D-793E-41DC-8FFE-D42CC14DBE69}" srcOrd="0" destOrd="4" presId="urn:microsoft.com/office/officeart/2005/8/layout/chevron2"/>
    <dgm:cxn modelId="{F30A3404-D0D0-4755-9A67-442E1CE09F38}" srcId="{4D15A133-1DC0-4FE5-90AE-92938CA43F85}" destId="{EE2EAF0A-E07C-45F3-A7CC-B46FF37D49DC}" srcOrd="1" destOrd="0" parTransId="{37BA74A2-5725-4A2A-AC2E-E9F5BF76E414}" sibTransId="{76D9218F-36A8-4EEE-9058-C2F99161D334}"/>
    <dgm:cxn modelId="{B9C5ADDE-E221-4386-8D7E-256D99DC7EF0}" srcId="{F57E03CF-5ECD-444D-A22A-DAFCB1335477}" destId="{0505318D-4EE0-4A65-BA69-C603B1BBAAA1}" srcOrd="0" destOrd="0" parTransId="{8BBB0D36-7486-40AD-B568-35BCF7715454}" sibTransId="{CF21BD02-C136-4ED7-889D-228B4CD958F4}"/>
    <dgm:cxn modelId="{76C8CF60-36F1-4F2A-B7AB-0E3A3AE23268}" srcId="{0505318D-4EE0-4A65-BA69-C603B1BBAAA1}" destId="{C4274472-A234-4EF5-881A-61C95C0FFAF4}" srcOrd="3" destOrd="0" parTransId="{BDE9372F-0520-4527-81C5-D1A251EB8317}" sibTransId="{AFE75201-C04E-4AD1-9E72-2CCECE2050BA}"/>
    <dgm:cxn modelId="{31E108FE-9C5A-4BDA-826B-FB06340D0385}" type="presOf" srcId="{4D15A133-1DC0-4FE5-90AE-92938CA43F85}" destId="{5860BA8C-D9B6-48F3-8258-CB74BEE237EA}" srcOrd="0" destOrd="0" presId="urn:microsoft.com/office/officeart/2005/8/layout/chevron2"/>
    <dgm:cxn modelId="{BD93EF9B-09FF-4378-B781-84AF8544CD81}" srcId="{0505318D-4EE0-4A65-BA69-C603B1BBAAA1}" destId="{97BDABC2-013F-4776-89F1-52CC970A71BF}" srcOrd="0" destOrd="0" parTransId="{973585E7-7C8D-4D52-A6D3-9A559D333B0F}" sibTransId="{5F2AFBB0-CB86-4272-8BF8-CC25E953CDF0}"/>
    <dgm:cxn modelId="{01005F79-230E-4ACE-B997-A6070C90BF8C}" type="presOf" srcId="{EE2EAF0A-E07C-45F3-A7CC-B46FF37D49DC}" destId="{44CE416E-8472-46C0-835E-891EAA83DA1F}" srcOrd="0" destOrd="1" presId="urn:microsoft.com/office/officeart/2005/8/layout/chevron2"/>
    <dgm:cxn modelId="{9A1E2BDB-13C3-4FBE-A551-62E67951C22B}" type="presOf" srcId="{F57E03CF-5ECD-444D-A22A-DAFCB1335477}" destId="{6377E373-1AA0-4F24-9613-0FCED09F9454}" srcOrd="0" destOrd="0" presId="urn:microsoft.com/office/officeart/2005/8/layout/chevron2"/>
    <dgm:cxn modelId="{1FF808DF-877F-4772-89E9-41386987EF66}" type="presOf" srcId="{97BDABC2-013F-4776-89F1-52CC970A71BF}" destId="{485FD43D-793E-41DC-8FFE-D42CC14DBE69}" srcOrd="0" destOrd="0" presId="urn:microsoft.com/office/officeart/2005/8/layout/chevron2"/>
    <dgm:cxn modelId="{300F94D0-2BB5-48AF-9F5C-3A341B00D903}" srcId="{0505318D-4EE0-4A65-BA69-C603B1BBAAA1}" destId="{73C1D963-1AC2-49B3-9666-3D12B671AB32}" srcOrd="1" destOrd="0" parTransId="{F83293BC-A3E7-4463-B566-54B203390F71}" sibTransId="{183C34FB-826A-4567-9839-4BBF02C4631F}"/>
    <dgm:cxn modelId="{B1B51F5B-E86A-4E00-932C-F3A03AA08275}" type="presOf" srcId="{07D9DD2B-5835-4CC3-AFB6-5C57454837E0}" destId="{B7849BA2-ADC9-4288-B603-C2F16D3A9814}" srcOrd="0" destOrd="0" presId="urn:microsoft.com/office/officeart/2005/8/layout/chevron2"/>
    <dgm:cxn modelId="{A0432B0B-4F9F-4196-A4BC-F8A8E3CB0D89}" type="presOf" srcId="{0505318D-4EE0-4A65-BA69-C603B1BBAAA1}" destId="{7A5890AC-5AA2-4685-A87D-CDCB7A41E5F9}" srcOrd="0" destOrd="0" presId="urn:microsoft.com/office/officeart/2005/8/layout/chevron2"/>
    <dgm:cxn modelId="{50067B5B-0BA6-4322-A607-5FE59754ECF1}" srcId="{F01BA920-15A7-4E77-8F31-D8C9FB96F8E6}" destId="{07D9DD2B-5835-4CC3-AFB6-5C57454837E0}" srcOrd="0" destOrd="0" parTransId="{296B8FBA-A839-43E6-AA3D-BC5E81C6A371}" sibTransId="{E3CC1B28-FD60-4E21-9AC4-920ACED25577}"/>
    <dgm:cxn modelId="{07B5163B-86C1-44C9-AA56-0D414CA8B6BA}" srcId="{0505318D-4EE0-4A65-BA69-C603B1BBAAA1}" destId="{88960E13-98CC-44B3-B2B3-39AAAA88BD2E}" srcOrd="4" destOrd="0" parTransId="{076BC288-DD95-4D46-9117-21231B8EDF7F}" sibTransId="{AC5D69B1-EEE8-4904-B05B-794E2173E8EF}"/>
    <dgm:cxn modelId="{8B9498AD-AFF3-4F67-B1D0-345B7292C64A}" type="presOf" srcId="{73C1D963-1AC2-49B3-9666-3D12B671AB32}" destId="{485FD43D-793E-41DC-8FFE-D42CC14DBE69}" srcOrd="0" destOrd="1" presId="urn:microsoft.com/office/officeart/2005/8/layout/chevron2"/>
    <dgm:cxn modelId="{B89CF45A-70DA-4CEA-9B98-AB9749FB2A0E}" type="presOf" srcId="{F01BA920-15A7-4E77-8F31-D8C9FB96F8E6}" destId="{9EB95605-0541-421F-AD90-8FAFB242EEE2}" srcOrd="0" destOrd="0" presId="urn:microsoft.com/office/officeart/2005/8/layout/chevron2"/>
    <dgm:cxn modelId="{29A75BA0-5035-4BD4-901B-461DE0E987DB}" srcId="{F57E03CF-5ECD-444D-A22A-DAFCB1335477}" destId="{4D15A133-1DC0-4FE5-90AE-92938CA43F85}" srcOrd="1" destOrd="0" parTransId="{F09099AB-D559-4EB6-8319-519ED80BCE0F}" sibTransId="{3E22F4D9-9FAE-4741-A6C5-FF4C9A07917B}"/>
    <dgm:cxn modelId="{9D43D507-2640-4A42-ADCC-6BF9E2B402C1}" srcId="{0505318D-4EE0-4A65-BA69-C603B1BBAAA1}" destId="{52E004AB-B14C-4CED-9AE0-6B14E0C54079}" srcOrd="2" destOrd="0" parTransId="{8E7B02D3-5FDE-4D16-BA89-72C0244C8E10}" sibTransId="{125F9F6A-4219-4093-8E2B-B7778F97C4E3}"/>
    <dgm:cxn modelId="{56ADD204-5B12-43D6-B948-CF2699AFA026}" type="presOf" srcId="{02890A7E-E640-40B9-BACB-E29061D7AAF7}" destId="{44CE416E-8472-46C0-835E-891EAA83DA1F}" srcOrd="0" destOrd="0" presId="urn:microsoft.com/office/officeart/2005/8/layout/chevron2"/>
    <dgm:cxn modelId="{4E0EB182-EEFE-4776-A733-8A25F093CE39}" type="presOf" srcId="{52E004AB-B14C-4CED-9AE0-6B14E0C54079}" destId="{485FD43D-793E-41DC-8FFE-D42CC14DBE69}" srcOrd="0" destOrd="2" presId="urn:microsoft.com/office/officeart/2005/8/layout/chevron2"/>
    <dgm:cxn modelId="{149C9A95-2620-4344-8030-4F9A36295B41}" type="presParOf" srcId="{6377E373-1AA0-4F24-9613-0FCED09F9454}" destId="{5EDECA01-D18E-4006-B806-F9A3AE497C28}" srcOrd="0" destOrd="0" presId="urn:microsoft.com/office/officeart/2005/8/layout/chevron2"/>
    <dgm:cxn modelId="{3B8831E1-2E26-406C-94B4-E3CA797A9894}" type="presParOf" srcId="{5EDECA01-D18E-4006-B806-F9A3AE497C28}" destId="{7A5890AC-5AA2-4685-A87D-CDCB7A41E5F9}" srcOrd="0" destOrd="0" presId="urn:microsoft.com/office/officeart/2005/8/layout/chevron2"/>
    <dgm:cxn modelId="{DAB70BC3-5BE0-41D1-B366-4FBC0143D312}" type="presParOf" srcId="{5EDECA01-D18E-4006-B806-F9A3AE497C28}" destId="{485FD43D-793E-41DC-8FFE-D42CC14DBE69}" srcOrd="1" destOrd="0" presId="urn:microsoft.com/office/officeart/2005/8/layout/chevron2"/>
    <dgm:cxn modelId="{C5C957B0-4D75-4010-A031-5F33D95707D7}" type="presParOf" srcId="{6377E373-1AA0-4F24-9613-0FCED09F9454}" destId="{EDB29485-8C5C-439B-A4B4-F283910578B7}" srcOrd="1" destOrd="0" presId="urn:microsoft.com/office/officeart/2005/8/layout/chevron2"/>
    <dgm:cxn modelId="{16F46E58-FE15-4201-A35C-11D179033BE8}" type="presParOf" srcId="{6377E373-1AA0-4F24-9613-0FCED09F9454}" destId="{A56D5984-F2C1-4DFB-BFC6-FA50ABEC02B4}" srcOrd="2" destOrd="0" presId="urn:microsoft.com/office/officeart/2005/8/layout/chevron2"/>
    <dgm:cxn modelId="{AA1D7659-BD9C-4182-9B7D-5E5071FC0470}" type="presParOf" srcId="{A56D5984-F2C1-4DFB-BFC6-FA50ABEC02B4}" destId="{5860BA8C-D9B6-48F3-8258-CB74BEE237EA}" srcOrd="0" destOrd="0" presId="urn:microsoft.com/office/officeart/2005/8/layout/chevron2"/>
    <dgm:cxn modelId="{CC158732-F18F-43CE-A27B-28C3D08FB3FE}" type="presParOf" srcId="{A56D5984-F2C1-4DFB-BFC6-FA50ABEC02B4}" destId="{44CE416E-8472-46C0-835E-891EAA83DA1F}" srcOrd="1" destOrd="0" presId="urn:microsoft.com/office/officeart/2005/8/layout/chevron2"/>
    <dgm:cxn modelId="{B6EEE163-8238-41FC-B220-C15C755E2B01}" type="presParOf" srcId="{6377E373-1AA0-4F24-9613-0FCED09F9454}" destId="{288C07D6-5C98-4A45-B260-DBE3AC0425C2}" srcOrd="3" destOrd="0" presId="urn:microsoft.com/office/officeart/2005/8/layout/chevron2"/>
    <dgm:cxn modelId="{480DF840-E3BF-4EF1-9DC7-ED67BB46D378}" type="presParOf" srcId="{6377E373-1AA0-4F24-9613-0FCED09F9454}" destId="{74324C04-7460-491D-A340-C607337FD6DA}" srcOrd="4" destOrd="0" presId="urn:microsoft.com/office/officeart/2005/8/layout/chevron2"/>
    <dgm:cxn modelId="{2C8428BC-CBAE-4543-BFA6-F87A0F01685B}" type="presParOf" srcId="{74324C04-7460-491D-A340-C607337FD6DA}" destId="{9EB95605-0541-421F-AD90-8FAFB242EEE2}" srcOrd="0" destOrd="0" presId="urn:microsoft.com/office/officeart/2005/8/layout/chevron2"/>
    <dgm:cxn modelId="{9F81BFD1-BAC8-4F07-80E6-9C1A7F5D3D21}" type="presParOf" srcId="{74324C04-7460-491D-A340-C607337FD6DA}" destId="{B7849BA2-ADC9-4288-B603-C2F16D3A9814}"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D601C1-C047-4BAB-BC9A-36942AE72A2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AU"/>
        </a:p>
      </dgm:t>
    </dgm:pt>
    <dgm:pt modelId="{184A7AA9-D041-42C4-A0D8-DF7E04E2930B}">
      <dgm:prSet custT="1"/>
      <dgm:spPr>
        <a:solidFill>
          <a:schemeClr val="tx2"/>
        </a:solidFill>
      </dgm:spPr>
      <dgm:t>
        <a:bodyPr/>
        <a:lstStyle/>
        <a:p>
          <a:pPr rtl="0"/>
          <a:r>
            <a:rPr lang="en-AU" sz="1000" dirty="0" smtClean="0">
              <a:solidFill>
                <a:schemeClr val="bg2"/>
              </a:solidFill>
            </a:rPr>
            <a:t>Researched other digital story telling models</a:t>
          </a:r>
          <a:endParaRPr lang="en-AU" sz="1000" dirty="0">
            <a:solidFill>
              <a:schemeClr val="bg2"/>
            </a:solidFill>
          </a:endParaRPr>
        </a:p>
      </dgm:t>
    </dgm:pt>
    <dgm:pt modelId="{7E2FEF41-FF1D-4B13-91AE-B4A5A288D871}" type="parTrans" cxnId="{AA9CBD08-4C30-43FE-A780-0F152DEE9BD5}">
      <dgm:prSet/>
      <dgm:spPr/>
      <dgm:t>
        <a:bodyPr/>
        <a:lstStyle/>
        <a:p>
          <a:endParaRPr lang="en-AU"/>
        </a:p>
      </dgm:t>
    </dgm:pt>
    <dgm:pt modelId="{748A79D2-23A9-46B8-ACEF-11F033A83FB7}" type="sibTrans" cxnId="{AA9CBD08-4C30-43FE-A780-0F152DEE9BD5}">
      <dgm:prSet/>
      <dgm:spPr>
        <a:solidFill>
          <a:srgbClr val="333333"/>
        </a:solidFill>
      </dgm:spPr>
      <dgm:t>
        <a:bodyPr/>
        <a:lstStyle/>
        <a:p>
          <a:endParaRPr lang="en-AU">
            <a:solidFill>
              <a:srgbClr val="333333"/>
            </a:solidFill>
          </a:endParaRPr>
        </a:p>
      </dgm:t>
    </dgm:pt>
    <dgm:pt modelId="{BE62D226-5EBE-4EF0-B907-119D8C59C069}">
      <dgm:prSet custT="1"/>
      <dgm:spPr>
        <a:solidFill>
          <a:schemeClr val="tx2"/>
        </a:solidFill>
      </dgm:spPr>
      <dgm:t>
        <a:bodyPr/>
        <a:lstStyle/>
        <a:p>
          <a:pPr rtl="0"/>
          <a:r>
            <a:rPr lang="en-AU" sz="1000" dirty="0" smtClean="0">
              <a:solidFill>
                <a:schemeClr val="bg2"/>
              </a:solidFill>
            </a:rPr>
            <a:t>Informed by Joint research project by Good Shepherd, Jesuit Social Services and </a:t>
          </a:r>
          <a:r>
            <a:rPr lang="en-AU" sz="1000" dirty="0" err="1" smtClean="0">
              <a:solidFill>
                <a:schemeClr val="bg2"/>
              </a:solidFill>
            </a:rPr>
            <a:t>MacKillop</a:t>
          </a:r>
          <a:r>
            <a:rPr lang="en-AU" sz="1000" dirty="0" smtClean="0">
              <a:solidFill>
                <a:schemeClr val="bg2"/>
              </a:solidFill>
            </a:rPr>
            <a:t> Family Services ‘I just want to go to school</a:t>
          </a:r>
          <a:r>
            <a:rPr lang="en-AU" sz="800" dirty="0" smtClean="0"/>
            <a:t>’</a:t>
          </a:r>
          <a:endParaRPr lang="en-AU" sz="800" dirty="0"/>
        </a:p>
      </dgm:t>
    </dgm:pt>
    <dgm:pt modelId="{664C8833-4926-4EBB-8C7E-45274F170AF6}" type="parTrans" cxnId="{45CCDCE7-5CC5-4441-AC6C-73395F23211C}">
      <dgm:prSet/>
      <dgm:spPr/>
      <dgm:t>
        <a:bodyPr/>
        <a:lstStyle/>
        <a:p>
          <a:endParaRPr lang="en-AU"/>
        </a:p>
      </dgm:t>
    </dgm:pt>
    <dgm:pt modelId="{2BA7A188-CDEA-4800-8A19-33F5BBF90675}" type="sibTrans" cxnId="{45CCDCE7-5CC5-4441-AC6C-73395F23211C}">
      <dgm:prSet/>
      <dgm:spPr>
        <a:solidFill>
          <a:srgbClr val="333333"/>
        </a:solidFill>
      </dgm:spPr>
      <dgm:t>
        <a:bodyPr/>
        <a:lstStyle/>
        <a:p>
          <a:endParaRPr lang="en-AU"/>
        </a:p>
      </dgm:t>
    </dgm:pt>
    <dgm:pt modelId="{763322DA-03FB-4D78-9FAE-4BD77E1E1BE4}">
      <dgm:prSet/>
      <dgm:spPr>
        <a:solidFill>
          <a:schemeClr val="tx2"/>
        </a:solidFill>
      </dgm:spPr>
      <dgm:t>
        <a:bodyPr/>
        <a:lstStyle/>
        <a:p>
          <a:pPr rtl="0"/>
          <a:r>
            <a:rPr lang="en-AU" dirty="0" smtClean="0">
              <a:solidFill>
                <a:schemeClr val="bg2"/>
              </a:solidFill>
            </a:rPr>
            <a:t>Secured film and media academic to deliver workshops on digital editing</a:t>
          </a:r>
          <a:endParaRPr lang="en-AU" dirty="0">
            <a:solidFill>
              <a:schemeClr val="bg2"/>
            </a:solidFill>
          </a:endParaRPr>
        </a:p>
      </dgm:t>
    </dgm:pt>
    <dgm:pt modelId="{55FF6153-AD16-4104-9757-A960B2FBF2BD}" type="parTrans" cxnId="{9364F577-0027-4159-BF72-F932C3C1FAA6}">
      <dgm:prSet/>
      <dgm:spPr/>
      <dgm:t>
        <a:bodyPr/>
        <a:lstStyle/>
        <a:p>
          <a:endParaRPr lang="en-AU"/>
        </a:p>
      </dgm:t>
    </dgm:pt>
    <dgm:pt modelId="{652C83DA-BC1C-4BF4-AF6F-7F06F66EDE8C}" type="sibTrans" cxnId="{9364F577-0027-4159-BF72-F932C3C1FAA6}">
      <dgm:prSet/>
      <dgm:spPr>
        <a:solidFill>
          <a:srgbClr val="333333"/>
        </a:solidFill>
      </dgm:spPr>
      <dgm:t>
        <a:bodyPr/>
        <a:lstStyle/>
        <a:p>
          <a:endParaRPr lang="en-AU">
            <a:solidFill>
              <a:srgbClr val="333333"/>
            </a:solidFill>
          </a:endParaRPr>
        </a:p>
      </dgm:t>
    </dgm:pt>
    <dgm:pt modelId="{5F51D1FC-B4C5-49BF-ADFA-D9D9D446FFCE}">
      <dgm:prSet/>
      <dgm:spPr>
        <a:solidFill>
          <a:schemeClr val="tx2"/>
        </a:solidFill>
      </dgm:spPr>
      <dgm:t>
        <a:bodyPr/>
        <a:lstStyle/>
        <a:p>
          <a:pPr rtl="0"/>
          <a:r>
            <a:rPr lang="en-AU" dirty="0" smtClean="0">
              <a:solidFill>
                <a:schemeClr val="bg2"/>
              </a:solidFill>
            </a:rPr>
            <a:t>iMac labs were used and the editing software used was Final Cut 10 Pro</a:t>
          </a:r>
          <a:endParaRPr lang="en-AU" dirty="0"/>
        </a:p>
      </dgm:t>
    </dgm:pt>
    <dgm:pt modelId="{61C43FAE-0D7A-49A9-8192-21007973F4DC}" type="sibTrans" cxnId="{810C48DD-8139-410F-9B9C-9AA6B38AFE9D}">
      <dgm:prSet/>
      <dgm:spPr>
        <a:solidFill>
          <a:srgbClr val="333333"/>
        </a:solidFill>
      </dgm:spPr>
      <dgm:t>
        <a:bodyPr/>
        <a:lstStyle/>
        <a:p>
          <a:endParaRPr lang="en-AU"/>
        </a:p>
      </dgm:t>
    </dgm:pt>
    <dgm:pt modelId="{4ECD768A-B365-4299-BB46-DEE11A1065E0}" type="parTrans" cxnId="{810C48DD-8139-410F-9B9C-9AA6B38AFE9D}">
      <dgm:prSet/>
      <dgm:spPr/>
      <dgm:t>
        <a:bodyPr/>
        <a:lstStyle/>
        <a:p>
          <a:endParaRPr lang="en-AU"/>
        </a:p>
      </dgm:t>
    </dgm:pt>
    <dgm:pt modelId="{AEE9B657-F1FF-4417-996E-BD41884A5D11}" type="pres">
      <dgm:prSet presAssocID="{77D601C1-C047-4BAB-BC9A-36942AE72A27}" presName="cycle" presStyleCnt="0">
        <dgm:presLayoutVars>
          <dgm:dir/>
          <dgm:resizeHandles val="exact"/>
        </dgm:presLayoutVars>
      </dgm:prSet>
      <dgm:spPr/>
      <dgm:t>
        <a:bodyPr/>
        <a:lstStyle/>
        <a:p>
          <a:endParaRPr lang="en-AU"/>
        </a:p>
      </dgm:t>
    </dgm:pt>
    <dgm:pt modelId="{3BFA3454-1A7A-41B4-BDFC-A72A071DDB44}" type="pres">
      <dgm:prSet presAssocID="{184A7AA9-D041-42C4-A0D8-DF7E04E2930B}" presName="node" presStyleLbl="node1" presStyleIdx="0" presStyleCnt="4">
        <dgm:presLayoutVars>
          <dgm:bulletEnabled val="1"/>
        </dgm:presLayoutVars>
      </dgm:prSet>
      <dgm:spPr/>
      <dgm:t>
        <a:bodyPr/>
        <a:lstStyle/>
        <a:p>
          <a:endParaRPr lang="en-AU"/>
        </a:p>
      </dgm:t>
    </dgm:pt>
    <dgm:pt modelId="{3F2C65CA-C481-42EE-BF95-2294712CF8C2}" type="pres">
      <dgm:prSet presAssocID="{748A79D2-23A9-46B8-ACEF-11F033A83FB7}" presName="sibTrans" presStyleLbl="sibTrans2D1" presStyleIdx="0" presStyleCnt="4"/>
      <dgm:spPr/>
      <dgm:t>
        <a:bodyPr/>
        <a:lstStyle/>
        <a:p>
          <a:endParaRPr lang="en-AU"/>
        </a:p>
      </dgm:t>
    </dgm:pt>
    <dgm:pt modelId="{AFF75592-CDE7-4E9A-982E-9B6225EDF941}" type="pres">
      <dgm:prSet presAssocID="{748A79D2-23A9-46B8-ACEF-11F033A83FB7}" presName="connectorText" presStyleLbl="sibTrans2D1" presStyleIdx="0" presStyleCnt="4"/>
      <dgm:spPr/>
      <dgm:t>
        <a:bodyPr/>
        <a:lstStyle/>
        <a:p>
          <a:endParaRPr lang="en-AU"/>
        </a:p>
      </dgm:t>
    </dgm:pt>
    <dgm:pt modelId="{FA206332-E70F-47DF-9D64-382B32331D1F}" type="pres">
      <dgm:prSet presAssocID="{BE62D226-5EBE-4EF0-B907-119D8C59C069}" presName="node" presStyleLbl="node1" presStyleIdx="1" presStyleCnt="4" custRadScaleRad="99075" custRadScaleInc="4913">
        <dgm:presLayoutVars>
          <dgm:bulletEnabled val="1"/>
        </dgm:presLayoutVars>
      </dgm:prSet>
      <dgm:spPr/>
      <dgm:t>
        <a:bodyPr/>
        <a:lstStyle/>
        <a:p>
          <a:endParaRPr lang="en-AU"/>
        </a:p>
      </dgm:t>
    </dgm:pt>
    <dgm:pt modelId="{E197091F-1549-4B93-89D9-2D5A5B5EC1F3}" type="pres">
      <dgm:prSet presAssocID="{2BA7A188-CDEA-4800-8A19-33F5BBF90675}" presName="sibTrans" presStyleLbl="sibTrans2D1" presStyleIdx="1" presStyleCnt="4"/>
      <dgm:spPr/>
      <dgm:t>
        <a:bodyPr/>
        <a:lstStyle/>
        <a:p>
          <a:endParaRPr lang="en-AU"/>
        </a:p>
      </dgm:t>
    </dgm:pt>
    <dgm:pt modelId="{0B34967A-DB2F-445D-ACCC-D62A581A346F}" type="pres">
      <dgm:prSet presAssocID="{2BA7A188-CDEA-4800-8A19-33F5BBF90675}" presName="connectorText" presStyleLbl="sibTrans2D1" presStyleIdx="1" presStyleCnt="4"/>
      <dgm:spPr/>
      <dgm:t>
        <a:bodyPr/>
        <a:lstStyle/>
        <a:p>
          <a:endParaRPr lang="en-AU"/>
        </a:p>
      </dgm:t>
    </dgm:pt>
    <dgm:pt modelId="{77B8B830-CC5A-4BBF-BCAB-A50ACB4FDEBB}" type="pres">
      <dgm:prSet presAssocID="{763322DA-03FB-4D78-9FAE-4BD77E1E1BE4}" presName="node" presStyleLbl="node1" presStyleIdx="2" presStyleCnt="4">
        <dgm:presLayoutVars>
          <dgm:bulletEnabled val="1"/>
        </dgm:presLayoutVars>
      </dgm:prSet>
      <dgm:spPr/>
      <dgm:t>
        <a:bodyPr/>
        <a:lstStyle/>
        <a:p>
          <a:endParaRPr lang="en-AU"/>
        </a:p>
      </dgm:t>
    </dgm:pt>
    <dgm:pt modelId="{D84FBA3C-0A9C-4497-AD86-A41A3D6A97C9}" type="pres">
      <dgm:prSet presAssocID="{652C83DA-BC1C-4BF4-AF6F-7F06F66EDE8C}" presName="sibTrans" presStyleLbl="sibTrans2D1" presStyleIdx="2" presStyleCnt="4"/>
      <dgm:spPr/>
      <dgm:t>
        <a:bodyPr/>
        <a:lstStyle/>
        <a:p>
          <a:endParaRPr lang="en-AU"/>
        </a:p>
      </dgm:t>
    </dgm:pt>
    <dgm:pt modelId="{C1C5735F-BEC6-4F61-93B5-2D7A4138EB83}" type="pres">
      <dgm:prSet presAssocID="{652C83DA-BC1C-4BF4-AF6F-7F06F66EDE8C}" presName="connectorText" presStyleLbl="sibTrans2D1" presStyleIdx="2" presStyleCnt="4"/>
      <dgm:spPr/>
      <dgm:t>
        <a:bodyPr/>
        <a:lstStyle/>
        <a:p>
          <a:endParaRPr lang="en-AU"/>
        </a:p>
      </dgm:t>
    </dgm:pt>
    <dgm:pt modelId="{65C9D16F-86F2-4EA5-AE8F-972BF30A012D}" type="pres">
      <dgm:prSet presAssocID="{5F51D1FC-B4C5-49BF-ADFA-D9D9D446FFCE}" presName="node" presStyleLbl="node1" presStyleIdx="3" presStyleCnt="4">
        <dgm:presLayoutVars>
          <dgm:bulletEnabled val="1"/>
        </dgm:presLayoutVars>
      </dgm:prSet>
      <dgm:spPr/>
      <dgm:t>
        <a:bodyPr/>
        <a:lstStyle/>
        <a:p>
          <a:endParaRPr lang="en-AU"/>
        </a:p>
      </dgm:t>
    </dgm:pt>
    <dgm:pt modelId="{3DE0718F-D619-4D2F-8D9E-72032C7868F2}" type="pres">
      <dgm:prSet presAssocID="{61C43FAE-0D7A-49A9-8192-21007973F4DC}" presName="sibTrans" presStyleLbl="sibTrans2D1" presStyleIdx="3" presStyleCnt="4"/>
      <dgm:spPr/>
      <dgm:t>
        <a:bodyPr/>
        <a:lstStyle/>
        <a:p>
          <a:endParaRPr lang="en-AU"/>
        </a:p>
      </dgm:t>
    </dgm:pt>
    <dgm:pt modelId="{3AD0DBF3-FB34-4087-A00C-9C3B2B072710}" type="pres">
      <dgm:prSet presAssocID="{61C43FAE-0D7A-49A9-8192-21007973F4DC}" presName="connectorText" presStyleLbl="sibTrans2D1" presStyleIdx="3" presStyleCnt="4"/>
      <dgm:spPr/>
      <dgm:t>
        <a:bodyPr/>
        <a:lstStyle/>
        <a:p>
          <a:endParaRPr lang="en-AU"/>
        </a:p>
      </dgm:t>
    </dgm:pt>
  </dgm:ptLst>
  <dgm:cxnLst>
    <dgm:cxn modelId="{5DF150ED-9E73-47DE-B5AF-6ABEBA17BBE7}" type="presOf" srcId="{763322DA-03FB-4D78-9FAE-4BD77E1E1BE4}" destId="{77B8B830-CC5A-4BBF-BCAB-A50ACB4FDEBB}" srcOrd="0" destOrd="0" presId="urn:microsoft.com/office/officeart/2005/8/layout/cycle2"/>
    <dgm:cxn modelId="{D9EBBAAC-4196-41CA-A64B-0A32F9B9E007}" type="presOf" srcId="{2BA7A188-CDEA-4800-8A19-33F5BBF90675}" destId="{0B34967A-DB2F-445D-ACCC-D62A581A346F}" srcOrd="1" destOrd="0" presId="urn:microsoft.com/office/officeart/2005/8/layout/cycle2"/>
    <dgm:cxn modelId="{928081BB-CB06-4367-8BE2-F5DD8F769553}" type="presOf" srcId="{748A79D2-23A9-46B8-ACEF-11F033A83FB7}" destId="{AFF75592-CDE7-4E9A-982E-9B6225EDF941}" srcOrd="1" destOrd="0" presId="urn:microsoft.com/office/officeart/2005/8/layout/cycle2"/>
    <dgm:cxn modelId="{64892237-CA10-4557-9BB0-80B32D7AFFAA}" type="presOf" srcId="{5F51D1FC-B4C5-49BF-ADFA-D9D9D446FFCE}" destId="{65C9D16F-86F2-4EA5-AE8F-972BF30A012D}" srcOrd="0" destOrd="0" presId="urn:microsoft.com/office/officeart/2005/8/layout/cycle2"/>
    <dgm:cxn modelId="{8FF7F2F9-FB6D-4E64-8CA7-A44390578FD0}" type="presOf" srcId="{2BA7A188-CDEA-4800-8A19-33F5BBF90675}" destId="{E197091F-1549-4B93-89D9-2D5A5B5EC1F3}" srcOrd="0" destOrd="0" presId="urn:microsoft.com/office/officeart/2005/8/layout/cycle2"/>
    <dgm:cxn modelId="{AA9CBD08-4C30-43FE-A780-0F152DEE9BD5}" srcId="{77D601C1-C047-4BAB-BC9A-36942AE72A27}" destId="{184A7AA9-D041-42C4-A0D8-DF7E04E2930B}" srcOrd="0" destOrd="0" parTransId="{7E2FEF41-FF1D-4B13-91AE-B4A5A288D871}" sibTransId="{748A79D2-23A9-46B8-ACEF-11F033A83FB7}"/>
    <dgm:cxn modelId="{7A13D08E-B1EC-4BA8-8968-B8FCA03D1FC6}" type="presOf" srcId="{184A7AA9-D041-42C4-A0D8-DF7E04E2930B}" destId="{3BFA3454-1A7A-41B4-BDFC-A72A071DDB44}" srcOrd="0" destOrd="0" presId="urn:microsoft.com/office/officeart/2005/8/layout/cycle2"/>
    <dgm:cxn modelId="{9EC4BB67-7314-4800-A23F-164F394DDCA5}" type="presOf" srcId="{61C43FAE-0D7A-49A9-8192-21007973F4DC}" destId="{3DE0718F-D619-4D2F-8D9E-72032C7868F2}" srcOrd="0" destOrd="0" presId="urn:microsoft.com/office/officeart/2005/8/layout/cycle2"/>
    <dgm:cxn modelId="{9364F577-0027-4159-BF72-F932C3C1FAA6}" srcId="{77D601C1-C047-4BAB-BC9A-36942AE72A27}" destId="{763322DA-03FB-4D78-9FAE-4BD77E1E1BE4}" srcOrd="2" destOrd="0" parTransId="{55FF6153-AD16-4104-9757-A960B2FBF2BD}" sibTransId="{652C83DA-BC1C-4BF4-AF6F-7F06F66EDE8C}"/>
    <dgm:cxn modelId="{6ECC303A-19DE-4084-81DE-2C6014C7D127}" type="presOf" srcId="{652C83DA-BC1C-4BF4-AF6F-7F06F66EDE8C}" destId="{C1C5735F-BEC6-4F61-93B5-2D7A4138EB83}" srcOrd="1" destOrd="0" presId="urn:microsoft.com/office/officeart/2005/8/layout/cycle2"/>
    <dgm:cxn modelId="{45CCDCE7-5CC5-4441-AC6C-73395F23211C}" srcId="{77D601C1-C047-4BAB-BC9A-36942AE72A27}" destId="{BE62D226-5EBE-4EF0-B907-119D8C59C069}" srcOrd="1" destOrd="0" parTransId="{664C8833-4926-4EBB-8C7E-45274F170AF6}" sibTransId="{2BA7A188-CDEA-4800-8A19-33F5BBF90675}"/>
    <dgm:cxn modelId="{13FE1A11-142A-4433-812D-F32054C53B48}" type="presOf" srcId="{77D601C1-C047-4BAB-BC9A-36942AE72A27}" destId="{AEE9B657-F1FF-4417-996E-BD41884A5D11}" srcOrd="0" destOrd="0" presId="urn:microsoft.com/office/officeart/2005/8/layout/cycle2"/>
    <dgm:cxn modelId="{CBF52564-A08E-475A-A618-90D185554DB8}" type="presOf" srcId="{61C43FAE-0D7A-49A9-8192-21007973F4DC}" destId="{3AD0DBF3-FB34-4087-A00C-9C3B2B072710}" srcOrd="1" destOrd="0" presId="urn:microsoft.com/office/officeart/2005/8/layout/cycle2"/>
    <dgm:cxn modelId="{7D097FD4-091A-443F-A248-D89E09BC57DF}" type="presOf" srcId="{BE62D226-5EBE-4EF0-B907-119D8C59C069}" destId="{FA206332-E70F-47DF-9D64-382B32331D1F}" srcOrd="0" destOrd="0" presId="urn:microsoft.com/office/officeart/2005/8/layout/cycle2"/>
    <dgm:cxn modelId="{8FB10221-3EB6-48AD-96A3-BFCAB3B03FBF}" type="presOf" srcId="{748A79D2-23A9-46B8-ACEF-11F033A83FB7}" destId="{3F2C65CA-C481-42EE-BF95-2294712CF8C2}" srcOrd="0" destOrd="0" presId="urn:microsoft.com/office/officeart/2005/8/layout/cycle2"/>
    <dgm:cxn modelId="{B581DEA0-DE9C-4F9A-9DCD-453F5854AF22}" type="presOf" srcId="{652C83DA-BC1C-4BF4-AF6F-7F06F66EDE8C}" destId="{D84FBA3C-0A9C-4497-AD86-A41A3D6A97C9}" srcOrd="0" destOrd="0" presId="urn:microsoft.com/office/officeart/2005/8/layout/cycle2"/>
    <dgm:cxn modelId="{810C48DD-8139-410F-9B9C-9AA6B38AFE9D}" srcId="{77D601C1-C047-4BAB-BC9A-36942AE72A27}" destId="{5F51D1FC-B4C5-49BF-ADFA-D9D9D446FFCE}" srcOrd="3" destOrd="0" parTransId="{4ECD768A-B365-4299-BB46-DEE11A1065E0}" sibTransId="{61C43FAE-0D7A-49A9-8192-21007973F4DC}"/>
    <dgm:cxn modelId="{BB7AF8D6-BC9E-4ACB-8A60-C0D8916B7D13}" type="presParOf" srcId="{AEE9B657-F1FF-4417-996E-BD41884A5D11}" destId="{3BFA3454-1A7A-41B4-BDFC-A72A071DDB44}" srcOrd="0" destOrd="0" presId="urn:microsoft.com/office/officeart/2005/8/layout/cycle2"/>
    <dgm:cxn modelId="{F818DD90-E349-4B36-868D-910718479CFD}" type="presParOf" srcId="{AEE9B657-F1FF-4417-996E-BD41884A5D11}" destId="{3F2C65CA-C481-42EE-BF95-2294712CF8C2}" srcOrd="1" destOrd="0" presId="urn:microsoft.com/office/officeart/2005/8/layout/cycle2"/>
    <dgm:cxn modelId="{830CD7DF-0126-4097-A8EE-34FB00DAF16F}" type="presParOf" srcId="{3F2C65CA-C481-42EE-BF95-2294712CF8C2}" destId="{AFF75592-CDE7-4E9A-982E-9B6225EDF941}" srcOrd="0" destOrd="0" presId="urn:microsoft.com/office/officeart/2005/8/layout/cycle2"/>
    <dgm:cxn modelId="{CCFD0707-D05C-4D85-B332-215C17C178DA}" type="presParOf" srcId="{AEE9B657-F1FF-4417-996E-BD41884A5D11}" destId="{FA206332-E70F-47DF-9D64-382B32331D1F}" srcOrd="2" destOrd="0" presId="urn:microsoft.com/office/officeart/2005/8/layout/cycle2"/>
    <dgm:cxn modelId="{FBB41BEC-60F3-420F-AD48-D2E821FA8250}" type="presParOf" srcId="{AEE9B657-F1FF-4417-996E-BD41884A5D11}" destId="{E197091F-1549-4B93-89D9-2D5A5B5EC1F3}" srcOrd="3" destOrd="0" presId="urn:microsoft.com/office/officeart/2005/8/layout/cycle2"/>
    <dgm:cxn modelId="{548A2982-A2EE-4A2F-9EE4-780FD33DC934}" type="presParOf" srcId="{E197091F-1549-4B93-89D9-2D5A5B5EC1F3}" destId="{0B34967A-DB2F-445D-ACCC-D62A581A346F}" srcOrd="0" destOrd="0" presId="urn:microsoft.com/office/officeart/2005/8/layout/cycle2"/>
    <dgm:cxn modelId="{D8E501EF-2A29-428C-9222-74CE45B25340}" type="presParOf" srcId="{AEE9B657-F1FF-4417-996E-BD41884A5D11}" destId="{77B8B830-CC5A-4BBF-BCAB-A50ACB4FDEBB}" srcOrd="4" destOrd="0" presId="urn:microsoft.com/office/officeart/2005/8/layout/cycle2"/>
    <dgm:cxn modelId="{6837E359-62F3-4A46-BBDF-78593474C57D}" type="presParOf" srcId="{AEE9B657-F1FF-4417-996E-BD41884A5D11}" destId="{D84FBA3C-0A9C-4497-AD86-A41A3D6A97C9}" srcOrd="5" destOrd="0" presId="urn:microsoft.com/office/officeart/2005/8/layout/cycle2"/>
    <dgm:cxn modelId="{70134CB3-1F7A-4B17-9A4D-16EFD6DAC8E2}" type="presParOf" srcId="{D84FBA3C-0A9C-4497-AD86-A41A3D6A97C9}" destId="{C1C5735F-BEC6-4F61-93B5-2D7A4138EB83}" srcOrd="0" destOrd="0" presId="urn:microsoft.com/office/officeart/2005/8/layout/cycle2"/>
    <dgm:cxn modelId="{AAE63671-EF2A-4ACB-844D-408D9957062C}" type="presParOf" srcId="{AEE9B657-F1FF-4417-996E-BD41884A5D11}" destId="{65C9D16F-86F2-4EA5-AE8F-972BF30A012D}" srcOrd="6" destOrd="0" presId="urn:microsoft.com/office/officeart/2005/8/layout/cycle2"/>
    <dgm:cxn modelId="{C493CD72-9AD2-446B-A1C7-1937AA0B0CC1}" type="presParOf" srcId="{AEE9B657-F1FF-4417-996E-BD41884A5D11}" destId="{3DE0718F-D619-4D2F-8D9E-72032C7868F2}" srcOrd="7" destOrd="0" presId="urn:microsoft.com/office/officeart/2005/8/layout/cycle2"/>
    <dgm:cxn modelId="{9F4F1F84-DAE6-49A4-BCB7-0D0D3FCBB600}" type="presParOf" srcId="{3DE0718F-D619-4D2F-8D9E-72032C7868F2}" destId="{3AD0DBF3-FB34-4087-A00C-9C3B2B072710}"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F3BA150C-639C-4820-9CF3-FA2FF6FE2DFF}" type="datetimeFigureOut">
              <a:rPr lang="en-AU" smtClean="0"/>
              <a:t>23/06/2014</a:t>
            </a:fld>
            <a:endParaRPr lang="en-AU"/>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4E8C87F8-3B43-4DBB-9DDE-E7564A939FD4}" type="slidenum">
              <a:rPr lang="en-AU" smtClean="0"/>
              <a:t>‹#›</a:t>
            </a:fld>
            <a:endParaRPr lang="en-AU"/>
          </a:p>
        </p:txBody>
      </p:sp>
    </p:spTree>
    <p:extLst>
      <p:ext uri="{BB962C8B-B14F-4D97-AF65-F5344CB8AC3E}">
        <p14:creationId xmlns:p14="http://schemas.microsoft.com/office/powerpoint/2010/main" val="2507653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66BD165F-3905-4F11-AA55-0AE327052D29}" type="datetimeFigureOut">
              <a:rPr lang="en-AU" smtClean="0"/>
              <a:t>23/06/2014</a:t>
            </a:fld>
            <a:endParaRPr lang="en-AU"/>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66750" y="4714875"/>
            <a:ext cx="5335588"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a:defRPr sz="1200"/>
            </a:lvl1pPr>
          </a:lstStyle>
          <a:p>
            <a:fld id="{24119DF8-2221-4AFD-8436-7FE7D1D10F02}" type="slidenum">
              <a:rPr lang="en-AU" smtClean="0"/>
              <a:t>‹#›</a:t>
            </a:fld>
            <a:endParaRPr lang="en-AU"/>
          </a:p>
        </p:txBody>
      </p:sp>
    </p:spTree>
    <p:extLst>
      <p:ext uri="{BB962C8B-B14F-4D97-AF65-F5344CB8AC3E}">
        <p14:creationId xmlns:p14="http://schemas.microsoft.com/office/powerpoint/2010/main" val="4060776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Introduce</a:t>
            </a:r>
            <a:r>
              <a:rPr lang="en-AU" baseline="0" dirty="0" smtClean="0"/>
              <a:t> the TPP Intensive and start to explain what it is.</a:t>
            </a:r>
            <a:endParaRPr lang="en-AU" dirty="0"/>
          </a:p>
        </p:txBody>
      </p:sp>
      <p:sp>
        <p:nvSpPr>
          <p:cNvPr id="4" name="Slide Number Placeholder 3"/>
          <p:cNvSpPr>
            <a:spLocks noGrp="1"/>
          </p:cNvSpPr>
          <p:nvPr>
            <p:ph type="sldNum" sz="quarter" idx="10"/>
          </p:nvPr>
        </p:nvSpPr>
        <p:spPr/>
        <p:txBody>
          <a:bodyPr/>
          <a:lstStyle/>
          <a:p>
            <a:fld id="{24119DF8-2221-4AFD-8436-7FE7D1D10F02}" type="slidenum">
              <a:rPr lang="en-AU" smtClean="0"/>
              <a:t>2</a:t>
            </a:fld>
            <a:endParaRPr lang="en-AU"/>
          </a:p>
        </p:txBody>
      </p:sp>
    </p:spTree>
    <p:extLst>
      <p:ext uri="{BB962C8B-B14F-4D97-AF65-F5344CB8AC3E}">
        <p14:creationId xmlns:p14="http://schemas.microsoft.com/office/powerpoint/2010/main" val="3269245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We structured the CDL into class time workshops, workbooks,</a:t>
            </a:r>
            <a:r>
              <a:rPr lang="en-AU" baseline="0" dirty="0" smtClean="0"/>
              <a:t> a seminar</a:t>
            </a:r>
            <a:endParaRPr lang="en-AU" dirty="0"/>
          </a:p>
        </p:txBody>
      </p:sp>
      <p:sp>
        <p:nvSpPr>
          <p:cNvPr id="4" name="Slide Number Placeholder 3"/>
          <p:cNvSpPr>
            <a:spLocks noGrp="1"/>
          </p:cNvSpPr>
          <p:nvPr>
            <p:ph type="sldNum" sz="quarter" idx="10"/>
          </p:nvPr>
        </p:nvSpPr>
        <p:spPr/>
        <p:txBody>
          <a:bodyPr/>
          <a:lstStyle/>
          <a:p>
            <a:fld id="{24119DF8-2221-4AFD-8436-7FE7D1D10F02}" type="slidenum">
              <a:rPr lang="en-AU" smtClean="0"/>
              <a:t>17</a:t>
            </a:fld>
            <a:endParaRPr lang="en-AU"/>
          </a:p>
        </p:txBody>
      </p:sp>
    </p:spTree>
    <p:extLst>
      <p:ext uri="{BB962C8B-B14F-4D97-AF65-F5344CB8AC3E}">
        <p14:creationId xmlns:p14="http://schemas.microsoft.com/office/powerpoint/2010/main" val="3561360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Seminar and iMac workshops</a:t>
            </a:r>
            <a:r>
              <a:rPr lang="en-AU" baseline="0" dirty="0" smtClean="0"/>
              <a:t> were included.</a:t>
            </a:r>
            <a:endParaRPr lang="en-AU" dirty="0"/>
          </a:p>
        </p:txBody>
      </p:sp>
      <p:sp>
        <p:nvSpPr>
          <p:cNvPr id="4" name="Slide Number Placeholder 3"/>
          <p:cNvSpPr>
            <a:spLocks noGrp="1"/>
          </p:cNvSpPr>
          <p:nvPr>
            <p:ph type="sldNum" sz="quarter" idx="10"/>
          </p:nvPr>
        </p:nvSpPr>
        <p:spPr/>
        <p:txBody>
          <a:bodyPr/>
          <a:lstStyle/>
          <a:p>
            <a:fld id="{24119DF8-2221-4AFD-8436-7FE7D1D10F02}" type="slidenum">
              <a:rPr lang="en-AU" smtClean="0"/>
              <a:t>18</a:t>
            </a:fld>
            <a:endParaRPr lang="en-AU"/>
          </a:p>
        </p:txBody>
      </p:sp>
    </p:spTree>
    <p:extLst>
      <p:ext uri="{BB962C8B-B14F-4D97-AF65-F5344CB8AC3E}">
        <p14:creationId xmlns:p14="http://schemas.microsoft.com/office/powerpoint/2010/main" val="3863818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What the assessment eventuall</a:t>
            </a:r>
            <a:r>
              <a:rPr lang="en-AU" baseline="0" dirty="0" smtClean="0"/>
              <a:t>y consisted of was the digital story where the student had drawn of their exercises they had completed in the CDL and put together a narrative outlining their influences and past experiences, interests, values, skills and future goals. This was to be produced using creative commons licensed pictures/images/graphics, background music and the student’s voiceover. </a:t>
            </a:r>
            <a:endParaRPr lang="en-AU" dirty="0"/>
          </a:p>
        </p:txBody>
      </p:sp>
      <p:sp>
        <p:nvSpPr>
          <p:cNvPr id="4" name="Slide Number Placeholder 3"/>
          <p:cNvSpPr>
            <a:spLocks noGrp="1"/>
          </p:cNvSpPr>
          <p:nvPr>
            <p:ph type="sldNum" sz="quarter" idx="10"/>
          </p:nvPr>
        </p:nvSpPr>
        <p:spPr/>
        <p:txBody>
          <a:bodyPr/>
          <a:lstStyle/>
          <a:p>
            <a:fld id="{24119DF8-2221-4AFD-8436-7FE7D1D10F02}" type="slidenum">
              <a:rPr lang="en-AU" smtClean="0"/>
              <a:t>19</a:t>
            </a:fld>
            <a:endParaRPr lang="en-AU"/>
          </a:p>
        </p:txBody>
      </p:sp>
    </p:spTree>
    <p:extLst>
      <p:ext uri="{BB962C8B-B14F-4D97-AF65-F5344CB8AC3E}">
        <p14:creationId xmlns:p14="http://schemas.microsoft.com/office/powerpoint/2010/main" val="1595334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Still work to be done. Rolling TPP Intensive</a:t>
            </a:r>
            <a:r>
              <a:rPr lang="en-AU" baseline="0" dirty="0" smtClean="0"/>
              <a:t> out to another two USQ campuses for S3 2014. Further research to inform on effectiveness of this approach on raising aspirations and career development. </a:t>
            </a:r>
            <a:endParaRPr lang="en-AU" dirty="0"/>
          </a:p>
        </p:txBody>
      </p:sp>
      <p:sp>
        <p:nvSpPr>
          <p:cNvPr id="4" name="Slide Number Placeholder 3"/>
          <p:cNvSpPr>
            <a:spLocks noGrp="1"/>
          </p:cNvSpPr>
          <p:nvPr>
            <p:ph type="sldNum" sz="quarter" idx="10"/>
          </p:nvPr>
        </p:nvSpPr>
        <p:spPr/>
        <p:txBody>
          <a:bodyPr/>
          <a:lstStyle/>
          <a:p>
            <a:fld id="{24119DF8-2221-4AFD-8436-7FE7D1D10F02}" type="slidenum">
              <a:rPr lang="en-AU" smtClean="0"/>
              <a:t>23</a:t>
            </a:fld>
            <a:endParaRPr lang="en-AU"/>
          </a:p>
        </p:txBody>
      </p:sp>
    </p:spTree>
    <p:extLst>
      <p:ext uri="{BB962C8B-B14F-4D97-AF65-F5344CB8AC3E}">
        <p14:creationId xmlns:p14="http://schemas.microsoft.com/office/powerpoint/2010/main" val="3626984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Explain how it is offered and why (</a:t>
            </a:r>
            <a:r>
              <a:rPr lang="en-AU" dirty="0" err="1" smtClean="0"/>
              <a:t>eg</a:t>
            </a:r>
            <a:r>
              <a:rPr lang="en-AU" dirty="0" smtClean="0"/>
              <a:t> that it</a:t>
            </a:r>
            <a:r>
              <a:rPr lang="en-AU" baseline="0" dirty="0" smtClean="0"/>
              <a:t> was funded up HEPPP)</a:t>
            </a:r>
            <a:endParaRPr lang="en-AU" dirty="0"/>
          </a:p>
        </p:txBody>
      </p:sp>
      <p:sp>
        <p:nvSpPr>
          <p:cNvPr id="4" name="Slide Number Placeholder 3"/>
          <p:cNvSpPr>
            <a:spLocks noGrp="1"/>
          </p:cNvSpPr>
          <p:nvPr>
            <p:ph type="sldNum" sz="quarter" idx="10"/>
          </p:nvPr>
        </p:nvSpPr>
        <p:spPr/>
        <p:txBody>
          <a:bodyPr/>
          <a:lstStyle/>
          <a:p>
            <a:fld id="{24119DF8-2221-4AFD-8436-7FE7D1D10F02}" type="slidenum">
              <a:rPr lang="en-AU" smtClean="0"/>
              <a:t>3</a:t>
            </a:fld>
            <a:endParaRPr lang="en-AU"/>
          </a:p>
        </p:txBody>
      </p:sp>
    </p:spTree>
    <p:extLst>
      <p:ext uri="{BB962C8B-B14F-4D97-AF65-F5344CB8AC3E}">
        <p14:creationId xmlns:p14="http://schemas.microsoft.com/office/powerpoint/2010/main" val="1899991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Briefly describe the cohort of</a:t>
            </a:r>
            <a:r>
              <a:rPr lang="en-AU" baseline="0" dirty="0" smtClean="0"/>
              <a:t> students the program is designed for.</a:t>
            </a:r>
            <a:endParaRPr lang="en-AU" dirty="0"/>
          </a:p>
        </p:txBody>
      </p:sp>
      <p:sp>
        <p:nvSpPr>
          <p:cNvPr id="4" name="Slide Number Placeholder 3"/>
          <p:cNvSpPr>
            <a:spLocks noGrp="1"/>
          </p:cNvSpPr>
          <p:nvPr>
            <p:ph type="sldNum" sz="quarter" idx="10"/>
          </p:nvPr>
        </p:nvSpPr>
        <p:spPr/>
        <p:txBody>
          <a:bodyPr/>
          <a:lstStyle/>
          <a:p>
            <a:fld id="{24119DF8-2221-4AFD-8436-7FE7D1D10F02}" type="slidenum">
              <a:rPr lang="en-AU" smtClean="0"/>
              <a:t>4</a:t>
            </a:fld>
            <a:endParaRPr lang="en-AU"/>
          </a:p>
        </p:txBody>
      </p:sp>
    </p:spTree>
    <p:extLst>
      <p:ext uri="{BB962C8B-B14F-4D97-AF65-F5344CB8AC3E}">
        <p14:creationId xmlns:p14="http://schemas.microsoft.com/office/powerpoint/2010/main" val="1057715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Benefits</a:t>
            </a:r>
            <a:r>
              <a:rPr lang="en-AU" baseline="0" dirty="0" smtClean="0"/>
              <a:t> to students, highlight main points. Focus on LSES and rural and remote students.</a:t>
            </a:r>
            <a:endParaRPr lang="en-AU" dirty="0"/>
          </a:p>
        </p:txBody>
      </p:sp>
      <p:sp>
        <p:nvSpPr>
          <p:cNvPr id="4" name="Slide Number Placeholder 3"/>
          <p:cNvSpPr>
            <a:spLocks noGrp="1"/>
          </p:cNvSpPr>
          <p:nvPr>
            <p:ph type="sldNum" sz="quarter" idx="10"/>
          </p:nvPr>
        </p:nvSpPr>
        <p:spPr/>
        <p:txBody>
          <a:bodyPr/>
          <a:lstStyle/>
          <a:p>
            <a:fld id="{24119DF8-2221-4AFD-8436-7FE7D1D10F02}" type="slidenum">
              <a:rPr lang="en-AU" smtClean="0"/>
              <a:t>5</a:t>
            </a:fld>
            <a:endParaRPr lang="en-AU"/>
          </a:p>
        </p:txBody>
      </p:sp>
    </p:spTree>
    <p:extLst>
      <p:ext uri="{BB962C8B-B14F-4D97-AF65-F5344CB8AC3E}">
        <p14:creationId xmlns:p14="http://schemas.microsoft.com/office/powerpoint/2010/main" val="1216021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Development of</a:t>
            </a:r>
            <a:r>
              <a:rPr lang="en-AU" baseline="0" dirty="0" smtClean="0"/>
              <a:t> the CDL was required after the 2012 pilot program. Significant change was required to the mainstream CDL for TPP to enable these students (due to demographic) to be engaged in their career development. Phase IV of the ABCD was not appropriate. These students were Phase III as they were still in the stages of exploring, locating information and engaging in career decision making. </a:t>
            </a:r>
            <a:endParaRPr lang="en-AU" dirty="0"/>
          </a:p>
        </p:txBody>
      </p:sp>
      <p:sp>
        <p:nvSpPr>
          <p:cNvPr id="4" name="Slide Number Placeholder 3"/>
          <p:cNvSpPr>
            <a:spLocks noGrp="1"/>
          </p:cNvSpPr>
          <p:nvPr>
            <p:ph type="sldNum" sz="quarter" idx="10"/>
          </p:nvPr>
        </p:nvSpPr>
        <p:spPr/>
        <p:txBody>
          <a:bodyPr/>
          <a:lstStyle/>
          <a:p>
            <a:fld id="{24119DF8-2221-4AFD-8436-7FE7D1D10F02}" type="slidenum">
              <a:rPr lang="en-AU" smtClean="0"/>
              <a:t>11</a:t>
            </a:fld>
            <a:endParaRPr lang="en-AU"/>
          </a:p>
        </p:txBody>
      </p:sp>
    </p:spTree>
    <p:extLst>
      <p:ext uri="{BB962C8B-B14F-4D97-AF65-F5344CB8AC3E}">
        <p14:creationId xmlns:p14="http://schemas.microsoft.com/office/powerpoint/2010/main" val="2017261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Based on a</a:t>
            </a:r>
            <a:r>
              <a:rPr lang="en-AU" baseline="0" dirty="0" smtClean="0"/>
              <a:t> number of theories regarding the influences that impact on the students, their development, their past experience and career self-efficacy a new CDL was considered which would involve the self-reflective digital narrative. </a:t>
            </a:r>
            <a:endParaRPr lang="en-AU" dirty="0"/>
          </a:p>
        </p:txBody>
      </p:sp>
      <p:sp>
        <p:nvSpPr>
          <p:cNvPr id="4" name="Slide Number Placeholder 3"/>
          <p:cNvSpPr>
            <a:spLocks noGrp="1"/>
          </p:cNvSpPr>
          <p:nvPr>
            <p:ph type="sldNum" sz="quarter" idx="10"/>
          </p:nvPr>
        </p:nvSpPr>
        <p:spPr/>
        <p:txBody>
          <a:bodyPr/>
          <a:lstStyle/>
          <a:p>
            <a:fld id="{24119DF8-2221-4AFD-8436-7FE7D1D10F02}" type="slidenum">
              <a:rPr lang="en-AU" smtClean="0"/>
              <a:t>13</a:t>
            </a:fld>
            <a:endParaRPr lang="en-AU"/>
          </a:p>
        </p:txBody>
      </p:sp>
    </p:spTree>
    <p:extLst>
      <p:ext uri="{BB962C8B-B14F-4D97-AF65-F5344CB8AC3E}">
        <p14:creationId xmlns:p14="http://schemas.microsoft.com/office/powerpoint/2010/main" val="2643050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Explain</a:t>
            </a:r>
            <a:r>
              <a:rPr lang="en-AU" baseline="0" dirty="0" smtClean="0"/>
              <a:t> why we focussed on digital storytelling. Engage the students, make learning fun and interesting. Build their digital literacy skills as we knew that not all students from LSES backgrounds are competent with the digital literacy mediums.  The students were developing new identities so we wanted them to be part of creating that and showcasing it.</a:t>
            </a:r>
            <a:endParaRPr lang="en-AU" dirty="0"/>
          </a:p>
        </p:txBody>
      </p:sp>
      <p:sp>
        <p:nvSpPr>
          <p:cNvPr id="4" name="Slide Number Placeholder 3"/>
          <p:cNvSpPr>
            <a:spLocks noGrp="1"/>
          </p:cNvSpPr>
          <p:nvPr>
            <p:ph type="sldNum" sz="quarter" idx="10"/>
          </p:nvPr>
        </p:nvSpPr>
        <p:spPr/>
        <p:txBody>
          <a:bodyPr/>
          <a:lstStyle/>
          <a:p>
            <a:fld id="{24119DF8-2221-4AFD-8436-7FE7D1D10F02}" type="slidenum">
              <a:rPr lang="en-AU" smtClean="0"/>
              <a:t>14</a:t>
            </a:fld>
            <a:endParaRPr lang="en-AU"/>
          </a:p>
        </p:txBody>
      </p:sp>
    </p:spTree>
    <p:extLst>
      <p:ext uri="{BB962C8B-B14F-4D97-AF65-F5344CB8AC3E}">
        <p14:creationId xmlns:p14="http://schemas.microsoft.com/office/powerpoint/2010/main" val="259989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To make this happen we spend time researching</a:t>
            </a:r>
            <a:r>
              <a:rPr lang="en-AU" baseline="0" dirty="0" smtClean="0"/>
              <a:t> projects where digital narrative had been used. The ‘I just want to go to school’ project was showcased at a conference that we attended and sparked our interest. Working on ways in which Campbell, McGuire and </a:t>
            </a:r>
            <a:r>
              <a:rPr lang="en-AU" baseline="0" dirty="0" err="1" smtClean="0"/>
              <a:t>Stockley</a:t>
            </a:r>
            <a:r>
              <a:rPr lang="en-AU" baseline="0" dirty="0" smtClean="0"/>
              <a:t> had implemented their digital project we were able to discuss our needs with a film and media academic within the School of Arts here at USQ. We were able to secure his services to put together a series of workshops that would get the students proficient in creating and editing their digital narrative.</a:t>
            </a:r>
          </a:p>
          <a:p>
            <a:r>
              <a:rPr lang="en-AU" baseline="0" dirty="0" smtClean="0"/>
              <a:t>Due to the S3 intake we were also easily able to secure the iMac labs on campus to use for this group of students.</a:t>
            </a:r>
            <a:endParaRPr lang="en-AU" dirty="0"/>
          </a:p>
        </p:txBody>
      </p:sp>
      <p:sp>
        <p:nvSpPr>
          <p:cNvPr id="4" name="Slide Number Placeholder 3"/>
          <p:cNvSpPr>
            <a:spLocks noGrp="1"/>
          </p:cNvSpPr>
          <p:nvPr>
            <p:ph type="sldNum" sz="quarter" idx="10"/>
          </p:nvPr>
        </p:nvSpPr>
        <p:spPr/>
        <p:txBody>
          <a:bodyPr/>
          <a:lstStyle/>
          <a:p>
            <a:fld id="{24119DF8-2221-4AFD-8436-7FE7D1D10F02}" type="slidenum">
              <a:rPr lang="en-AU" smtClean="0"/>
              <a:t>15</a:t>
            </a:fld>
            <a:endParaRPr lang="en-AU"/>
          </a:p>
        </p:txBody>
      </p:sp>
    </p:spTree>
    <p:extLst>
      <p:ext uri="{BB962C8B-B14F-4D97-AF65-F5344CB8AC3E}">
        <p14:creationId xmlns:p14="http://schemas.microsoft.com/office/powerpoint/2010/main" val="3453296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Basing the</a:t>
            </a:r>
            <a:r>
              <a:rPr lang="en-AU" baseline="0" dirty="0" smtClean="0"/>
              <a:t> CDL program on the five critical ingredients was important to ensure that the CDL was going to work.</a:t>
            </a:r>
            <a:endParaRPr lang="en-AU" dirty="0"/>
          </a:p>
        </p:txBody>
      </p:sp>
      <p:sp>
        <p:nvSpPr>
          <p:cNvPr id="4" name="Slide Number Placeholder 3"/>
          <p:cNvSpPr>
            <a:spLocks noGrp="1"/>
          </p:cNvSpPr>
          <p:nvPr>
            <p:ph type="sldNum" sz="quarter" idx="10"/>
          </p:nvPr>
        </p:nvSpPr>
        <p:spPr/>
        <p:txBody>
          <a:bodyPr/>
          <a:lstStyle/>
          <a:p>
            <a:fld id="{24119DF8-2221-4AFD-8436-7FE7D1D10F02}" type="slidenum">
              <a:rPr lang="en-AU" smtClean="0"/>
              <a:t>16</a:t>
            </a:fld>
            <a:endParaRPr lang="en-AU"/>
          </a:p>
        </p:txBody>
      </p:sp>
    </p:spTree>
    <p:extLst>
      <p:ext uri="{BB962C8B-B14F-4D97-AF65-F5344CB8AC3E}">
        <p14:creationId xmlns:p14="http://schemas.microsoft.com/office/powerpoint/2010/main" val="4258047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408113" y="1844675"/>
            <a:ext cx="7735887" cy="1385888"/>
          </a:xfrm>
        </p:spPr>
        <p:txBody>
          <a:bodyPr/>
          <a:lstStyle>
            <a:lvl1pPr>
              <a:defRPr sz="3200">
                <a:solidFill>
                  <a:schemeClr val="accent4">
                    <a:lumMod val="10000"/>
                  </a:schemeClr>
                </a:solidFill>
              </a:defRPr>
            </a:lvl1pPr>
          </a:lstStyle>
          <a:p>
            <a:r>
              <a:rPr lang="en-US" smtClean="0"/>
              <a:t>Click to edit Master title style</a:t>
            </a:r>
            <a:endParaRPr lang="en-AU" dirty="0"/>
          </a:p>
        </p:txBody>
      </p:sp>
      <p:sp>
        <p:nvSpPr>
          <p:cNvPr id="5123" name="Rectangle 3"/>
          <p:cNvSpPr>
            <a:spLocks noGrp="1" noChangeArrowheads="1"/>
          </p:cNvSpPr>
          <p:nvPr>
            <p:ph type="subTitle" idx="1"/>
          </p:nvPr>
        </p:nvSpPr>
        <p:spPr>
          <a:xfrm>
            <a:off x="1417638" y="3995738"/>
            <a:ext cx="7239000" cy="914400"/>
          </a:xfrm>
        </p:spPr>
        <p:txBody>
          <a:bodyPr/>
          <a:lstStyle>
            <a:lvl1pPr marL="0" indent="0">
              <a:buFont typeface="Wingdings" pitchFamily="2" charset="2"/>
              <a:buNone/>
              <a:defRPr sz="2000" b="0">
                <a:solidFill>
                  <a:schemeClr val="accent4">
                    <a:lumMod val="10000"/>
                  </a:schemeClr>
                </a:solidFill>
              </a:defRPr>
            </a:lvl1pPr>
          </a:lstStyle>
          <a:p>
            <a:r>
              <a:rPr lang="en-US" smtClean="0"/>
              <a:t>Click to edit Master subtitle style</a:t>
            </a:r>
            <a:endParaRPr lang="en-AU"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0"/>
            <a:ext cx="2057400" cy="5599113"/>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228600" y="0"/>
            <a:ext cx="6019800" cy="55991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000"/>
            </a:lvl1pPr>
          </a:lstStyle>
          <a:p>
            <a:r>
              <a:rPr lang="en-US" smtClean="0"/>
              <a:t>Click to edit Master title style</a:t>
            </a:r>
            <a:endParaRPr lang="en-AU" dirty="0"/>
          </a:p>
        </p:txBody>
      </p:sp>
      <p:sp>
        <p:nvSpPr>
          <p:cNvPr id="3" name="Content Placeholder 2"/>
          <p:cNvSpPr>
            <a:spLocks noGrp="1"/>
          </p:cNvSpPr>
          <p:nvPr>
            <p:ph idx="1" hasCustomPrompt="1"/>
          </p:nvPr>
        </p:nvSpPr>
        <p:spPr/>
        <p:txBody>
          <a:bodyPr/>
          <a:lstStyle>
            <a:lvl1pPr>
              <a:defRPr sz="2400"/>
            </a:lvl1pPr>
          </a:lstStyle>
          <a:p>
            <a:pPr marL="0" fontAlgn="auto">
              <a:spcAft>
                <a:spcPts val="0"/>
              </a:spcAft>
              <a:buFontTx/>
              <a:buNone/>
              <a:defRPr/>
            </a:pPr>
            <a:r>
              <a:rPr lang="en-AU" b="1" dirty="0" smtClean="0">
                <a:solidFill>
                  <a:schemeClr val="accent1">
                    <a:lumMod val="10000"/>
                  </a:schemeClr>
                </a:solidFill>
              </a:rPr>
              <a:t>Heading</a:t>
            </a:r>
            <a:r>
              <a:rPr lang="en-AU" b="0" dirty="0" smtClean="0">
                <a:solidFill>
                  <a:srgbClr val="FFFF00"/>
                </a:solidFill>
              </a:rPr>
              <a:t/>
            </a:r>
            <a:br>
              <a:rPr lang="en-AU" b="0" dirty="0" smtClean="0">
                <a:solidFill>
                  <a:srgbClr val="FFFF00"/>
                </a:solidFill>
              </a:rPr>
            </a:br>
            <a:r>
              <a:rPr lang="en-AU" dirty="0" smtClean="0"/>
              <a:t>Body text.</a:t>
            </a:r>
            <a:r>
              <a:rPr lang="en-AU" dirty="0" smtClean="0">
                <a:solidFill>
                  <a:srgbClr val="FFFF00"/>
                </a:solidFill>
              </a:rPr>
              <a:t>  </a:t>
            </a:r>
          </a:p>
          <a:p>
            <a:pPr fontAlgn="auto">
              <a:spcAft>
                <a:spcPts val="0"/>
              </a:spcAft>
              <a:buNone/>
              <a:defRPr/>
            </a:pPr>
            <a:endParaRPr lang="en-AU" dirty="0" smtClean="0"/>
          </a:p>
          <a:p>
            <a:pPr fontAlgn="auto">
              <a:spcAft>
                <a:spcPts val="0"/>
              </a:spcAft>
              <a:defRPr/>
            </a:pPr>
            <a:r>
              <a:rPr lang="en-AU" sz="2400" dirty="0" smtClean="0"/>
              <a:t>Dot points</a:t>
            </a:r>
          </a:p>
          <a:p>
            <a:pPr fontAlgn="auto">
              <a:spcAft>
                <a:spcPts val="0"/>
              </a:spcAft>
              <a:defRPr/>
            </a:pPr>
            <a:r>
              <a:rPr lang="en-AU" sz="2400" dirty="0" smtClean="0"/>
              <a:t>Dot points</a:t>
            </a:r>
          </a:p>
          <a:p>
            <a:pPr fontAlgn="auto">
              <a:spcAft>
                <a:spcPts val="0"/>
              </a:spcAft>
              <a:defRPr/>
            </a:pPr>
            <a:r>
              <a:rPr lang="en-AU" sz="2400" dirty="0" smtClean="0"/>
              <a:t>Dot points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4843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4843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28600" y="0"/>
            <a:ext cx="8229600" cy="9001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AU" dirty="0" smtClean="0"/>
          </a:p>
        </p:txBody>
      </p:sp>
      <p:sp>
        <p:nvSpPr>
          <p:cNvPr id="4099" name="Rectangle 3"/>
          <p:cNvSpPr>
            <a:spLocks noGrp="1" noChangeArrowheads="1"/>
          </p:cNvSpPr>
          <p:nvPr>
            <p:ph type="body" idx="1"/>
          </p:nvPr>
        </p:nvSpPr>
        <p:spPr bwMode="auto">
          <a:xfrm>
            <a:off x="685800" y="14843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fontAlgn="auto">
              <a:spcAft>
                <a:spcPts val="0"/>
              </a:spcAft>
              <a:buFontTx/>
              <a:buNone/>
              <a:defRPr/>
            </a:pPr>
            <a:r>
              <a:rPr lang="en-AU" b="1" dirty="0" smtClean="0">
                <a:solidFill>
                  <a:schemeClr val="accent1">
                    <a:lumMod val="10000"/>
                  </a:schemeClr>
                </a:solidFill>
              </a:rPr>
              <a:t>Heading</a:t>
            </a:r>
            <a:endParaRPr lang="en-AU" dirty="0" smtClean="0">
              <a:solidFill>
                <a:srgbClr val="FFFF00"/>
              </a:solidFill>
            </a:endParaRPr>
          </a:p>
          <a:p>
            <a:pPr marL="0" fontAlgn="auto">
              <a:spcAft>
                <a:spcPts val="0"/>
              </a:spcAft>
              <a:buFontTx/>
              <a:buNone/>
              <a:defRPr/>
            </a:pPr>
            <a:r>
              <a:rPr lang="en-AU" dirty="0" smtClean="0"/>
              <a:t>Body text.</a:t>
            </a:r>
            <a:r>
              <a:rPr lang="en-AU" dirty="0" smtClean="0">
                <a:solidFill>
                  <a:srgbClr val="FFFF00"/>
                </a:solidFill>
              </a:rPr>
              <a:t>  </a:t>
            </a:r>
          </a:p>
          <a:p>
            <a:pPr fontAlgn="auto">
              <a:spcAft>
                <a:spcPts val="0"/>
              </a:spcAft>
              <a:buNone/>
              <a:defRPr/>
            </a:pPr>
            <a:endParaRPr lang="en-AU" dirty="0" smtClean="0"/>
          </a:p>
          <a:p>
            <a:pPr fontAlgn="auto">
              <a:spcAft>
                <a:spcPts val="0"/>
              </a:spcAft>
              <a:defRPr/>
            </a:pPr>
            <a:r>
              <a:rPr lang="en-AU" sz="2400" dirty="0" smtClean="0"/>
              <a:t>Dot points</a:t>
            </a:r>
          </a:p>
          <a:p>
            <a:pPr fontAlgn="auto">
              <a:spcAft>
                <a:spcPts val="0"/>
              </a:spcAft>
              <a:defRPr/>
            </a:pPr>
            <a:r>
              <a:rPr lang="en-AU" sz="2400" dirty="0" smtClean="0"/>
              <a:t>Dot points</a:t>
            </a:r>
          </a:p>
          <a:p>
            <a:pPr fontAlgn="auto">
              <a:spcAft>
                <a:spcPts val="0"/>
              </a:spcAft>
              <a:defRPr/>
            </a:pPr>
            <a:r>
              <a:rPr lang="en-AU" sz="2400" dirty="0" smtClean="0"/>
              <a:t>Dot points</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eaLnBrk="1" fontAlgn="base" hangingPunct="1">
        <a:spcBef>
          <a:spcPct val="0"/>
        </a:spcBef>
        <a:spcAft>
          <a:spcPct val="0"/>
        </a:spcAft>
        <a:defRPr sz="3200" b="1">
          <a:solidFill>
            <a:schemeClr val="accent4">
              <a:lumMod val="10000"/>
            </a:schemeClr>
          </a:solidFill>
          <a:effectLst/>
          <a:latin typeface="Verdana" pitchFamily="34" charset="0"/>
          <a:ea typeface="Verdana" pitchFamily="34" charset="0"/>
          <a:cs typeface="Verdana" pitchFamily="34" charset="0"/>
        </a:defRPr>
      </a:lvl1pPr>
      <a:lvl2pPr algn="l" rtl="0" eaLnBrk="1" fontAlgn="base" hangingPunct="1">
        <a:spcBef>
          <a:spcPct val="0"/>
        </a:spcBef>
        <a:spcAft>
          <a:spcPct val="0"/>
        </a:spcAft>
        <a:defRPr sz="3200" b="1">
          <a:solidFill>
            <a:srgbClr val="FFB20A"/>
          </a:solidFill>
          <a:effectLst>
            <a:outerShdw blurRad="38100" dist="38100" dir="2700000" algn="tl">
              <a:srgbClr val="000000"/>
            </a:outerShdw>
          </a:effectLst>
          <a:latin typeface="Arial" charset="0"/>
        </a:defRPr>
      </a:lvl2pPr>
      <a:lvl3pPr algn="l" rtl="0" eaLnBrk="1" fontAlgn="base" hangingPunct="1">
        <a:spcBef>
          <a:spcPct val="0"/>
        </a:spcBef>
        <a:spcAft>
          <a:spcPct val="0"/>
        </a:spcAft>
        <a:defRPr sz="3200" b="1">
          <a:solidFill>
            <a:srgbClr val="FFB20A"/>
          </a:solidFill>
          <a:effectLst>
            <a:outerShdw blurRad="38100" dist="38100" dir="2700000" algn="tl">
              <a:srgbClr val="000000"/>
            </a:outerShdw>
          </a:effectLst>
          <a:latin typeface="Arial" charset="0"/>
        </a:defRPr>
      </a:lvl3pPr>
      <a:lvl4pPr algn="l" rtl="0" eaLnBrk="1" fontAlgn="base" hangingPunct="1">
        <a:spcBef>
          <a:spcPct val="0"/>
        </a:spcBef>
        <a:spcAft>
          <a:spcPct val="0"/>
        </a:spcAft>
        <a:defRPr sz="3200" b="1">
          <a:solidFill>
            <a:srgbClr val="FFB20A"/>
          </a:solidFill>
          <a:effectLst>
            <a:outerShdw blurRad="38100" dist="38100" dir="2700000" algn="tl">
              <a:srgbClr val="000000"/>
            </a:outerShdw>
          </a:effectLst>
          <a:latin typeface="Arial" charset="0"/>
        </a:defRPr>
      </a:lvl4pPr>
      <a:lvl5pPr algn="l" rtl="0" eaLnBrk="1" fontAlgn="base" hangingPunct="1">
        <a:spcBef>
          <a:spcPct val="0"/>
        </a:spcBef>
        <a:spcAft>
          <a:spcPct val="0"/>
        </a:spcAft>
        <a:defRPr sz="3200" b="1">
          <a:solidFill>
            <a:srgbClr val="FFB20A"/>
          </a:solidFill>
          <a:effectLst>
            <a:outerShdw blurRad="38100" dist="38100" dir="2700000" algn="tl">
              <a:srgbClr val="000000"/>
            </a:outerShdw>
          </a:effectLst>
          <a:latin typeface="Arial" charset="0"/>
        </a:defRPr>
      </a:lvl5pPr>
      <a:lvl6pPr marL="457200" algn="l" rtl="0" eaLnBrk="1" fontAlgn="base" hangingPunct="1">
        <a:spcBef>
          <a:spcPct val="0"/>
        </a:spcBef>
        <a:spcAft>
          <a:spcPct val="0"/>
        </a:spcAft>
        <a:defRPr sz="3200" b="1">
          <a:solidFill>
            <a:srgbClr val="FFB20A"/>
          </a:solidFill>
          <a:effectLst>
            <a:outerShdw blurRad="38100" dist="38100" dir="2700000" algn="tl">
              <a:srgbClr val="000000"/>
            </a:outerShdw>
          </a:effectLst>
          <a:latin typeface="Arial" charset="0"/>
        </a:defRPr>
      </a:lvl6pPr>
      <a:lvl7pPr marL="914400" algn="l" rtl="0" eaLnBrk="1" fontAlgn="base" hangingPunct="1">
        <a:spcBef>
          <a:spcPct val="0"/>
        </a:spcBef>
        <a:spcAft>
          <a:spcPct val="0"/>
        </a:spcAft>
        <a:defRPr sz="3200" b="1">
          <a:solidFill>
            <a:srgbClr val="FFB20A"/>
          </a:solidFill>
          <a:effectLst>
            <a:outerShdw blurRad="38100" dist="38100" dir="2700000" algn="tl">
              <a:srgbClr val="000000"/>
            </a:outerShdw>
          </a:effectLst>
          <a:latin typeface="Arial" charset="0"/>
        </a:defRPr>
      </a:lvl7pPr>
      <a:lvl8pPr marL="1371600" algn="l" rtl="0" eaLnBrk="1" fontAlgn="base" hangingPunct="1">
        <a:spcBef>
          <a:spcPct val="0"/>
        </a:spcBef>
        <a:spcAft>
          <a:spcPct val="0"/>
        </a:spcAft>
        <a:defRPr sz="3200" b="1">
          <a:solidFill>
            <a:srgbClr val="FFB20A"/>
          </a:solidFill>
          <a:effectLst>
            <a:outerShdw blurRad="38100" dist="38100" dir="2700000" algn="tl">
              <a:srgbClr val="000000"/>
            </a:outerShdw>
          </a:effectLst>
          <a:latin typeface="Arial" charset="0"/>
        </a:defRPr>
      </a:lvl8pPr>
      <a:lvl9pPr marL="1828800" algn="l" rtl="0" eaLnBrk="1" fontAlgn="base" hangingPunct="1">
        <a:spcBef>
          <a:spcPct val="0"/>
        </a:spcBef>
        <a:spcAft>
          <a:spcPct val="0"/>
        </a:spcAft>
        <a:defRPr sz="3200" b="1">
          <a:solidFill>
            <a:srgbClr val="FFB20A"/>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rgbClr val="F2CE50"/>
        </a:buClr>
        <a:buSzPct val="80000"/>
        <a:buFont typeface="Wingdings" pitchFamily="2" charset="2"/>
        <a:buChar char="n"/>
        <a:defRPr sz="3200">
          <a:solidFill>
            <a:srgbClr val="333333"/>
          </a:solidFill>
          <a:latin typeface="Verdana" pitchFamily="34" charset="0"/>
          <a:ea typeface="Verdana" pitchFamily="34" charset="0"/>
          <a:cs typeface="Verdana" pitchFamily="34" charset="0"/>
        </a:defRPr>
      </a:lvl1pPr>
      <a:lvl2pPr marL="742950" indent="-285750" algn="l" rtl="0" eaLnBrk="1" fontAlgn="base" hangingPunct="1">
        <a:spcBef>
          <a:spcPct val="20000"/>
        </a:spcBef>
        <a:spcAft>
          <a:spcPct val="0"/>
        </a:spcAft>
        <a:buClr>
          <a:schemeClr val="tx2"/>
        </a:buClr>
        <a:buSzPct val="70000"/>
        <a:buFont typeface="Wingdings" pitchFamily="2" charset="2"/>
        <a:buChar char="n"/>
        <a:defRPr sz="2800">
          <a:solidFill>
            <a:srgbClr val="000000"/>
          </a:solidFill>
          <a:latin typeface="+mn-lt"/>
        </a:defRPr>
      </a:lvl2pPr>
      <a:lvl3pPr marL="1143000" indent="-228600" algn="l" rtl="0" eaLnBrk="1" fontAlgn="base" hangingPunct="1">
        <a:spcBef>
          <a:spcPct val="20000"/>
        </a:spcBef>
        <a:spcAft>
          <a:spcPct val="0"/>
        </a:spcAft>
        <a:buClr>
          <a:srgbClr val="333333"/>
        </a:buClr>
        <a:buSzPct val="65000"/>
        <a:buFont typeface="Wingdings" pitchFamily="2" charset="2"/>
        <a:buChar char="n"/>
        <a:defRPr sz="2400">
          <a:solidFill>
            <a:srgbClr val="000000"/>
          </a:solidFill>
          <a:latin typeface="+mn-lt"/>
        </a:defRPr>
      </a:lvl3pPr>
      <a:lvl4pPr marL="1600200" indent="-228600" algn="l" rtl="0" eaLnBrk="1" fontAlgn="base" hangingPunct="1">
        <a:spcBef>
          <a:spcPct val="20000"/>
        </a:spcBef>
        <a:spcAft>
          <a:spcPct val="0"/>
        </a:spcAft>
        <a:buClr>
          <a:srgbClr val="5F5F5F"/>
        </a:buClr>
        <a:buSzPct val="50000"/>
        <a:buFont typeface="Wingdings" pitchFamily="2" charset="2"/>
        <a:buChar char="n"/>
        <a:defRPr sz="2000">
          <a:solidFill>
            <a:srgbClr val="000000"/>
          </a:solidFill>
          <a:latin typeface="+mn-lt"/>
        </a:defRPr>
      </a:lvl4pPr>
      <a:lvl5pPr marL="2057400" indent="-228600" algn="l" rtl="0" eaLnBrk="1" fontAlgn="base" hangingPunct="1">
        <a:spcBef>
          <a:spcPct val="20000"/>
        </a:spcBef>
        <a:spcAft>
          <a:spcPct val="0"/>
        </a:spcAft>
        <a:buClr>
          <a:srgbClr val="808080"/>
        </a:buClr>
        <a:buSzPct val="40000"/>
        <a:buFont typeface="Wingdings" pitchFamily="2" charset="2"/>
        <a:buChar char="n"/>
        <a:defRPr sz="2000">
          <a:solidFill>
            <a:srgbClr val="000000"/>
          </a:solidFill>
          <a:latin typeface="+mn-lt"/>
        </a:defRPr>
      </a:lvl5pPr>
      <a:lvl6pPr marL="2514600" indent="-228600" algn="l" rtl="0" eaLnBrk="1" fontAlgn="base" hangingPunct="1">
        <a:spcBef>
          <a:spcPct val="20000"/>
        </a:spcBef>
        <a:spcAft>
          <a:spcPct val="0"/>
        </a:spcAft>
        <a:buClr>
          <a:srgbClr val="808080"/>
        </a:buClr>
        <a:buSzPct val="40000"/>
        <a:buFont typeface="Wingdings" pitchFamily="2" charset="2"/>
        <a:buChar char="n"/>
        <a:defRPr sz="2000">
          <a:solidFill>
            <a:srgbClr val="000000"/>
          </a:solidFill>
          <a:latin typeface="+mn-lt"/>
        </a:defRPr>
      </a:lvl6pPr>
      <a:lvl7pPr marL="2971800" indent="-228600" algn="l" rtl="0" eaLnBrk="1" fontAlgn="base" hangingPunct="1">
        <a:spcBef>
          <a:spcPct val="20000"/>
        </a:spcBef>
        <a:spcAft>
          <a:spcPct val="0"/>
        </a:spcAft>
        <a:buClr>
          <a:srgbClr val="808080"/>
        </a:buClr>
        <a:buSzPct val="40000"/>
        <a:buFont typeface="Wingdings" pitchFamily="2" charset="2"/>
        <a:buChar char="n"/>
        <a:defRPr sz="2000">
          <a:solidFill>
            <a:srgbClr val="000000"/>
          </a:solidFill>
          <a:latin typeface="+mn-lt"/>
        </a:defRPr>
      </a:lvl7pPr>
      <a:lvl8pPr marL="3429000" indent="-228600" algn="l" rtl="0" eaLnBrk="1" fontAlgn="base" hangingPunct="1">
        <a:spcBef>
          <a:spcPct val="20000"/>
        </a:spcBef>
        <a:spcAft>
          <a:spcPct val="0"/>
        </a:spcAft>
        <a:buClr>
          <a:srgbClr val="808080"/>
        </a:buClr>
        <a:buSzPct val="40000"/>
        <a:buFont typeface="Wingdings" pitchFamily="2" charset="2"/>
        <a:buChar char="n"/>
        <a:defRPr sz="2000">
          <a:solidFill>
            <a:srgbClr val="000000"/>
          </a:solidFill>
          <a:latin typeface="+mn-lt"/>
        </a:defRPr>
      </a:lvl8pPr>
      <a:lvl9pPr marL="3886200" indent="-228600" algn="l" rtl="0" eaLnBrk="1" fontAlgn="base" hangingPunct="1">
        <a:spcBef>
          <a:spcPct val="20000"/>
        </a:spcBef>
        <a:spcAft>
          <a:spcPct val="0"/>
        </a:spcAft>
        <a:buClr>
          <a:srgbClr val="808080"/>
        </a:buClr>
        <a:buSzPct val="40000"/>
        <a:buFont typeface="Wingdings" pitchFamily="2" charset="2"/>
        <a:buChar char="n"/>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blueprint.edu.au/" TargetMode="External"/><Relationship Id="rId2" Type="http://schemas.openxmlformats.org/officeDocument/2006/relationships/hyperlink" Target="http://www.educause.edu/el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68561" y="1844824"/>
            <a:ext cx="7735887" cy="1728192"/>
          </a:xfrm>
        </p:spPr>
        <p:txBody>
          <a:bodyPr/>
          <a:lstStyle/>
          <a:p>
            <a:r>
              <a:rPr lang="en-AU" sz="2400" dirty="0" smtClean="0"/>
              <a:t>Tertiary Preparation Program Intensive Pathway: Using digital technologies to  enhance career management skills and raise aspirations of young people</a:t>
            </a:r>
            <a:endParaRPr lang="en-AU" sz="2400" dirty="0"/>
          </a:p>
        </p:txBody>
      </p:sp>
      <p:sp>
        <p:nvSpPr>
          <p:cNvPr id="2051" name="Rectangle 3"/>
          <p:cNvSpPr>
            <a:spLocks noGrp="1" noChangeArrowheads="1"/>
          </p:cNvSpPr>
          <p:nvPr>
            <p:ph type="subTitle" idx="1"/>
          </p:nvPr>
        </p:nvSpPr>
        <p:spPr>
          <a:xfrm>
            <a:off x="878086" y="3501008"/>
            <a:ext cx="6718250" cy="1944216"/>
          </a:xfrm>
        </p:spPr>
        <p:txBody>
          <a:bodyPr/>
          <a:lstStyle/>
          <a:p>
            <a:endParaRPr lang="en-AU" sz="1600" dirty="0"/>
          </a:p>
          <a:p>
            <a:r>
              <a:rPr lang="en-AU" sz="1600" dirty="0" smtClean="0"/>
              <a:t>Naomi Ryan</a:t>
            </a:r>
          </a:p>
          <a:p>
            <a:r>
              <a:rPr lang="en-AU" sz="1600" b="0" dirty="0" smtClean="0"/>
              <a:t>Career Development Practitioner</a:t>
            </a:r>
          </a:p>
          <a:p>
            <a:r>
              <a:rPr lang="en-AU" sz="1600" dirty="0" smtClean="0"/>
              <a:t>Open Access College</a:t>
            </a:r>
            <a:endParaRPr lang="en-AU" sz="1600" b="0" dirty="0" smtClean="0"/>
          </a:p>
          <a:p>
            <a:endParaRPr lang="en-AU" sz="1600" dirty="0" smtClean="0"/>
          </a:p>
          <a:p>
            <a:endParaRPr lang="en-AU" sz="1600"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229600" cy="900113"/>
          </a:xfrm>
        </p:spPr>
        <p:txBody>
          <a:bodyPr/>
          <a:lstStyle/>
          <a:p>
            <a:r>
              <a:rPr lang="en-AU" sz="2800" dirty="0" smtClean="0"/>
              <a:t>Second TPPIP - furthering digital technology</a:t>
            </a:r>
            <a:endParaRPr lang="en-AU" sz="2800" dirty="0"/>
          </a:p>
        </p:txBody>
      </p:sp>
      <p:sp>
        <p:nvSpPr>
          <p:cNvPr id="3" name="Content Placeholder 2"/>
          <p:cNvSpPr>
            <a:spLocks noGrp="1"/>
          </p:cNvSpPr>
          <p:nvPr>
            <p:ph idx="1"/>
          </p:nvPr>
        </p:nvSpPr>
        <p:spPr/>
        <p:txBody>
          <a:bodyPr/>
          <a:lstStyle/>
          <a:p>
            <a:r>
              <a:rPr lang="en-AU" dirty="0" smtClean="0"/>
              <a:t>Furthering on from the success of interacting with students via Social Media further use of technology was explored to enhance the course further</a:t>
            </a:r>
          </a:p>
          <a:p>
            <a:endParaRPr lang="en-AU" dirty="0" smtClean="0"/>
          </a:p>
          <a:p>
            <a:r>
              <a:rPr lang="en-AU" dirty="0" smtClean="0"/>
              <a:t>This was particularly relevant to the career development learning component of the course</a:t>
            </a:r>
            <a:endParaRPr lang="en-AU" dirty="0"/>
          </a:p>
        </p:txBody>
      </p:sp>
    </p:spTree>
    <p:extLst>
      <p:ext uri="{BB962C8B-B14F-4D97-AF65-F5344CB8AC3E}">
        <p14:creationId xmlns:p14="http://schemas.microsoft.com/office/powerpoint/2010/main" val="13111493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Results of Pilot TPP Intensive 2012</a:t>
            </a:r>
            <a:endParaRPr lang="en-AU" dirty="0"/>
          </a:p>
        </p:txBody>
      </p:sp>
      <p:sp>
        <p:nvSpPr>
          <p:cNvPr id="3" name="Content Placeholder 2"/>
          <p:cNvSpPr>
            <a:spLocks noGrp="1"/>
          </p:cNvSpPr>
          <p:nvPr>
            <p:ph idx="1"/>
          </p:nvPr>
        </p:nvSpPr>
        <p:spPr>
          <a:xfrm>
            <a:off x="685800" y="1484312"/>
            <a:ext cx="7846640" cy="4825008"/>
          </a:xfrm>
        </p:spPr>
        <p:txBody>
          <a:bodyPr/>
          <a:lstStyle/>
          <a:p>
            <a:r>
              <a:rPr lang="en-AU" dirty="0" smtClean="0"/>
              <a:t>Identified after 2012 pilot program that the mainstream career development program was not suited to this cohort of students</a:t>
            </a:r>
          </a:p>
          <a:p>
            <a:endParaRPr lang="en-AU" dirty="0" smtClean="0"/>
          </a:p>
          <a:p>
            <a:r>
              <a:rPr lang="en-AU" dirty="0"/>
              <a:t>F</a:t>
            </a:r>
            <a:r>
              <a:rPr lang="en-AU" dirty="0" smtClean="0"/>
              <a:t>ocussed on Phase IV (Adult) of the Australian Blueprint of Career Development (ABCD) when these students really met Phase III (Students in senior/post-compulsory school or equivalent)</a:t>
            </a:r>
          </a:p>
          <a:p>
            <a:endParaRPr lang="en-AU" dirty="0" smtClean="0"/>
          </a:p>
          <a:p>
            <a:r>
              <a:rPr lang="en-AU" dirty="0" smtClean="0"/>
              <a:t>Didn’t engage the students enough in their own career development</a:t>
            </a:r>
          </a:p>
          <a:p>
            <a:pPr marL="0" indent="0">
              <a:buNone/>
            </a:pPr>
            <a:endParaRPr lang="en-AU" dirty="0" smtClean="0"/>
          </a:p>
        </p:txBody>
      </p:sp>
    </p:spTree>
    <p:extLst>
      <p:ext uri="{BB962C8B-B14F-4D97-AF65-F5344CB8AC3E}">
        <p14:creationId xmlns:p14="http://schemas.microsoft.com/office/powerpoint/2010/main" val="3489414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needed to change?</a:t>
            </a:r>
            <a:endParaRPr lang="en-AU" dirty="0"/>
          </a:p>
        </p:txBody>
      </p:sp>
      <p:sp>
        <p:nvSpPr>
          <p:cNvPr id="3" name="Content Placeholder 2"/>
          <p:cNvSpPr>
            <a:spLocks noGrp="1"/>
          </p:cNvSpPr>
          <p:nvPr>
            <p:ph idx="1"/>
          </p:nvPr>
        </p:nvSpPr>
        <p:spPr/>
        <p:txBody>
          <a:bodyPr/>
          <a:lstStyle/>
          <a:p>
            <a:r>
              <a:rPr lang="en-AU" dirty="0" smtClean="0"/>
              <a:t>engage the students more</a:t>
            </a:r>
          </a:p>
          <a:p>
            <a:endParaRPr lang="en-AU" dirty="0"/>
          </a:p>
          <a:p>
            <a:r>
              <a:rPr lang="en-AU" dirty="0" smtClean="0"/>
              <a:t>needed to be more considerate of their age, where they came from </a:t>
            </a:r>
            <a:r>
              <a:rPr lang="en-AU" dirty="0" err="1" smtClean="0"/>
              <a:t>eg</a:t>
            </a:r>
            <a:r>
              <a:rPr lang="en-AU" dirty="0" smtClean="0"/>
              <a:t>. rural, LSES etc.</a:t>
            </a:r>
            <a:endParaRPr lang="en-AU" dirty="0"/>
          </a:p>
          <a:p>
            <a:endParaRPr lang="en-AU"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AU" dirty="0" smtClean="0">
                <a:latin typeface="Verdana" panose="020B0604030504040204" pitchFamily="34" charset="0"/>
                <a:ea typeface="Verdana" panose="020B0604030504040204" pitchFamily="34" charset="0"/>
                <a:cs typeface="Verdana" panose="020B0604030504040204" pitchFamily="34" charset="0"/>
              </a:rPr>
              <a:t>However</a:t>
            </a:r>
            <a:endParaRPr lang="en-AU" dirty="0">
              <a:latin typeface="Verdana" panose="020B0604030504040204" pitchFamily="34" charset="0"/>
              <a:ea typeface="Verdana" panose="020B0604030504040204" pitchFamily="34" charset="0"/>
              <a:cs typeface="Verdana" panose="020B0604030504040204" pitchFamily="34" charset="0"/>
            </a:endParaRPr>
          </a:p>
          <a:p>
            <a:r>
              <a:rPr lang="en-AU" dirty="0"/>
              <a:t>Review of </a:t>
            </a:r>
            <a:r>
              <a:rPr lang="en-AU" dirty="0" smtClean="0"/>
              <a:t>current career development learning program </a:t>
            </a:r>
            <a:r>
              <a:rPr lang="en-AU" dirty="0"/>
              <a:t>meant change to </a:t>
            </a:r>
            <a:r>
              <a:rPr lang="en-AU" dirty="0" smtClean="0"/>
              <a:t>curriculum!</a:t>
            </a:r>
            <a:endParaRPr lang="en-AU" dirty="0"/>
          </a:p>
          <a:p>
            <a:endParaRPr lang="en-AU" dirty="0"/>
          </a:p>
        </p:txBody>
      </p:sp>
    </p:spTree>
    <p:extLst>
      <p:ext uri="{BB962C8B-B14F-4D97-AF65-F5344CB8AC3E}">
        <p14:creationId xmlns:p14="http://schemas.microsoft.com/office/powerpoint/2010/main" val="17340681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did we do it?</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3308529"/>
              </p:ext>
            </p:extLst>
          </p:nvPr>
        </p:nvGraphicFramePr>
        <p:xfrm>
          <a:off x="685800" y="1484313"/>
          <a:ext cx="77724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2404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7A5890AC-5AA2-4685-A87D-CDCB7A41E5F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485FD43D-793E-41DC-8FFE-D42CC14DBE6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5860BA8C-D9B6-48F3-8258-CB74BEE237E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44CE416E-8472-46C0-835E-891EAA83DA1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9EB95605-0541-421F-AD90-8FAFB242EEE2}"/>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B7849BA2-ADC9-4288-B603-C2F16D3A981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229600" cy="900113"/>
          </a:xfrm>
        </p:spPr>
        <p:txBody>
          <a:bodyPr/>
          <a:lstStyle/>
          <a:p>
            <a:r>
              <a:rPr lang="en-AU" dirty="0" smtClean="0"/>
              <a:t>Why Digital Storytelling</a:t>
            </a:r>
            <a:endParaRPr lang="en-AU" dirty="0"/>
          </a:p>
        </p:txBody>
      </p:sp>
      <p:sp>
        <p:nvSpPr>
          <p:cNvPr id="3" name="Content Placeholder 2"/>
          <p:cNvSpPr>
            <a:spLocks noGrp="1"/>
          </p:cNvSpPr>
          <p:nvPr>
            <p:ph idx="1"/>
          </p:nvPr>
        </p:nvSpPr>
        <p:spPr>
          <a:xfrm>
            <a:off x="611560" y="1124744"/>
            <a:ext cx="7772400" cy="5184576"/>
          </a:xfrm>
        </p:spPr>
        <p:txBody>
          <a:bodyPr/>
          <a:lstStyle/>
          <a:p>
            <a:r>
              <a:rPr lang="en-AU" sz="1600" dirty="0" smtClean="0"/>
              <a:t>Allowing students to express themselves not only in words but with own ‘voices’</a:t>
            </a:r>
          </a:p>
          <a:p>
            <a:endParaRPr lang="en-AU" sz="1600" dirty="0" smtClean="0"/>
          </a:p>
          <a:p>
            <a:r>
              <a:rPr lang="en-AU" sz="1600" dirty="0" smtClean="0"/>
              <a:t>Fosters a sense of owning their creations</a:t>
            </a:r>
          </a:p>
          <a:p>
            <a:endParaRPr lang="en-AU" sz="1600" dirty="0" smtClean="0"/>
          </a:p>
          <a:p>
            <a:r>
              <a:rPr lang="en-AU" sz="1600" dirty="0" smtClean="0"/>
              <a:t>Assists with imagining better futures – expressing who they are and who they aspire to be</a:t>
            </a:r>
          </a:p>
          <a:p>
            <a:endParaRPr lang="en-AU" sz="1600" dirty="0" smtClean="0"/>
          </a:p>
          <a:p>
            <a:r>
              <a:rPr lang="en-AU" sz="1600" dirty="0" smtClean="0"/>
              <a:t>Student experiments with self-representation of real and aspired </a:t>
            </a:r>
            <a:r>
              <a:rPr lang="en-AU" sz="1600" dirty="0" err="1" smtClean="0"/>
              <a:t>self using</a:t>
            </a:r>
            <a:r>
              <a:rPr lang="en-AU" sz="1600" dirty="0" smtClean="0"/>
              <a:t> multi-media </a:t>
            </a:r>
          </a:p>
          <a:p>
            <a:endParaRPr lang="en-AU" sz="1600" dirty="0" smtClean="0"/>
          </a:p>
          <a:p>
            <a:r>
              <a:rPr lang="en-AU" sz="1600" dirty="0" smtClean="0"/>
              <a:t>A key part of them establishing their identity</a:t>
            </a:r>
          </a:p>
          <a:p>
            <a:endParaRPr lang="en-AU" sz="1600" dirty="0" smtClean="0"/>
          </a:p>
          <a:p>
            <a:r>
              <a:rPr lang="en-AU" sz="1600" dirty="0" smtClean="0"/>
              <a:t>Digital technologies are attractive to young people and the often view these as being fun and relevant to their lives </a:t>
            </a:r>
          </a:p>
          <a:p>
            <a:pPr marL="0" indent="0">
              <a:buNone/>
            </a:pPr>
            <a:endParaRPr lang="en-AU" sz="1600" dirty="0" smtClean="0"/>
          </a:p>
          <a:p>
            <a:pPr marL="0" indent="0">
              <a:buNone/>
            </a:pPr>
            <a:r>
              <a:rPr lang="en-AU" sz="1200" dirty="0" smtClean="0"/>
              <a:t>(</a:t>
            </a:r>
            <a:r>
              <a:rPr lang="en-AU" sz="1200" dirty="0" err="1" smtClean="0"/>
              <a:t>Educause</a:t>
            </a:r>
            <a:r>
              <a:rPr lang="en-AU" sz="1200" dirty="0" smtClean="0"/>
              <a:t> Learning Initiative, 2007)</a:t>
            </a:r>
          </a:p>
          <a:p>
            <a:pPr marL="0" indent="0">
              <a:buNone/>
            </a:pPr>
            <a:r>
              <a:rPr lang="en-AU" sz="1200" dirty="0" smtClean="0"/>
              <a:t>(Campbell, McGuire &amp; </a:t>
            </a:r>
            <a:r>
              <a:rPr lang="en-AU" sz="1200" dirty="0" err="1" smtClean="0"/>
              <a:t>Stockley</a:t>
            </a:r>
            <a:r>
              <a:rPr lang="en-AU" sz="1200" dirty="0" smtClean="0"/>
              <a:t>, 2012)</a:t>
            </a:r>
            <a:endParaRPr lang="en-AU" sz="1200" dirty="0"/>
          </a:p>
        </p:txBody>
      </p:sp>
    </p:spTree>
    <p:extLst>
      <p:ext uri="{BB962C8B-B14F-4D97-AF65-F5344CB8AC3E}">
        <p14:creationId xmlns:p14="http://schemas.microsoft.com/office/powerpoint/2010/main" val="22064024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To use digital narratives?</a:t>
            </a:r>
            <a:br>
              <a:rPr lang="en-AU" dirty="0" smtClean="0"/>
            </a:br>
            <a:r>
              <a:rPr lang="en-AU" dirty="0" smtClean="0"/>
              <a:t> </a:t>
            </a:r>
            <a:r>
              <a:rPr lang="en-AU" sz="1400" dirty="0" smtClean="0"/>
              <a:t>What did we need to do to make it happen?</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7349542"/>
              </p:ext>
            </p:extLst>
          </p:nvPr>
        </p:nvGraphicFramePr>
        <p:xfrm>
          <a:off x="685800" y="1268760"/>
          <a:ext cx="7558608"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683568" y="6093296"/>
            <a:ext cx="5040560" cy="246221"/>
          </a:xfrm>
          <a:prstGeom prst="rect">
            <a:avLst/>
          </a:prstGeom>
          <a:noFill/>
        </p:spPr>
        <p:txBody>
          <a:bodyPr wrap="square" rtlCol="0">
            <a:spAutoFit/>
          </a:bodyPr>
          <a:lstStyle/>
          <a:p>
            <a:r>
              <a:rPr lang="en-AU" sz="1000" dirty="0" smtClean="0">
                <a:solidFill>
                  <a:srgbClr val="333333"/>
                </a:solidFill>
              </a:rPr>
              <a:t>(Campbell, McGuire &amp;  </a:t>
            </a:r>
            <a:r>
              <a:rPr lang="en-AU" sz="1000" dirty="0" err="1" smtClean="0">
                <a:solidFill>
                  <a:srgbClr val="333333"/>
                </a:solidFill>
              </a:rPr>
              <a:t>Stockley</a:t>
            </a:r>
            <a:r>
              <a:rPr lang="en-AU" sz="1000" dirty="0" smtClean="0">
                <a:solidFill>
                  <a:srgbClr val="333333"/>
                </a:solidFill>
              </a:rPr>
              <a:t>, 2012)</a:t>
            </a:r>
            <a:endParaRPr lang="en-AU" sz="1000" dirty="0">
              <a:solidFill>
                <a:srgbClr val="333333"/>
              </a:solidFill>
            </a:endParaRPr>
          </a:p>
        </p:txBody>
      </p:sp>
    </p:spTree>
    <p:extLst>
      <p:ext uri="{BB962C8B-B14F-4D97-AF65-F5344CB8AC3E}">
        <p14:creationId xmlns:p14="http://schemas.microsoft.com/office/powerpoint/2010/main" val="2950447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3BFA3454-1A7A-41B4-BDFC-A72A071DDB4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3F2C65CA-C481-42EE-BF95-2294712CF8C2}"/>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FA206332-E70F-47DF-9D64-382B32331D1F}"/>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E197091F-1549-4B93-89D9-2D5A5B5EC1F3}"/>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77B8B830-CC5A-4BBF-BCAB-A50ACB4FDEB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D84FBA3C-0A9C-4497-AD86-A41A3D6A97C9}"/>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65C9D16F-86F2-4EA5-AE8F-972BF30A012D}"/>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3DE0718F-D619-4D2F-8D9E-72032C7868F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400" dirty="0" smtClean="0"/>
              <a:t>Career Development Learning (CDL) Program</a:t>
            </a:r>
            <a:endParaRPr lang="en-AU" sz="2400" dirty="0"/>
          </a:p>
        </p:txBody>
      </p:sp>
      <p:sp>
        <p:nvSpPr>
          <p:cNvPr id="3" name="Content Placeholder 2"/>
          <p:cNvSpPr>
            <a:spLocks noGrp="1"/>
          </p:cNvSpPr>
          <p:nvPr>
            <p:ph idx="1"/>
          </p:nvPr>
        </p:nvSpPr>
        <p:spPr/>
        <p:txBody>
          <a:bodyPr/>
          <a:lstStyle/>
          <a:p>
            <a:r>
              <a:rPr lang="en-AU" dirty="0" smtClean="0"/>
              <a:t>The five critical ingredients were used to develop a new CDL for the TPP Intensive program:</a:t>
            </a:r>
          </a:p>
          <a:p>
            <a:endParaRPr lang="en-AU" dirty="0" smtClean="0"/>
          </a:p>
          <a:p>
            <a:pPr lvl="1"/>
            <a:r>
              <a:rPr lang="en-AU" sz="2000" dirty="0" smtClean="0"/>
              <a:t>Workbooks and written exercises</a:t>
            </a:r>
          </a:p>
          <a:p>
            <a:pPr lvl="1"/>
            <a:r>
              <a:rPr lang="en-AU" sz="2000" dirty="0" smtClean="0"/>
              <a:t>Individualised interpretations and feedback </a:t>
            </a:r>
          </a:p>
          <a:p>
            <a:pPr lvl="1"/>
            <a:r>
              <a:rPr lang="en-AU" sz="2000" dirty="0" smtClean="0"/>
              <a:t>World of work information gathered through a variety of sources (</a:t>
            </a:r>
            <a:r>
              <a:rPr lang="en-AU" sz="2000" dirty="0" err="1" smtClean="0"/>
              <a:t>myfuture</a:t>
            </a:r>
            <a:r>
              <a:rPr lang="en-AU" sz="2000" dirty="0" smtClean="0"/>
              <a:t> activities, labour market information portal)</a:t>
            </a:r>
          </a:p>
          <a:p>
            <a:pPr lvl="1"/>
            <a:r>
              <a:rPr lang="en-AU" sz="2000" dirty="0" smtClean="0"/>
              <a:t>Modelling of career scenarios</a:t>
            </a:r>
          </a:p>
          <a:p>
            <a:pPr lvl="1"/>
            <a:r>
              <a:rPr lang="en-AU" sz="2000" dirty="0" smtClean="0"/>
              <a:t>Attention to building support </a:t>
            </a:r>
          </a:p>
          <a:p>
            <a:pPr lvl="1"/>
            <a:endParaRPr lang="en-AU" sz="2000" dirty="0"/>
          </a:p>
          <a:p>
            <a:pPr marL="457200" lvl="1" indent="0">
              <a:buNone/>
            </a:pPr>
            <a:r>
              <a:rPr lang="en-AU" sz="1200" dirty="0" smtClean="0"/>
              <a:t>(Brown &amp; Ryan </a:t>
            </a:r>
            <a:r>
              <a:rPr lang="en-AU" sz="1200" dirty="0" err="1" smtClean="0"/>
              <a:t>Krane</a:t>
            </a:r>
            <a:r>
              <a:rPr lang="en-AU" sz="1200" dirty="0" smtClean="0"/>
              <a:t>, 2000)</a:t>
            </a:r>
            <a:endParaRPr lang="en-AU" sz="1200" dirty="0"/>
          </a:p>
        </p:txBody>
      </p:sp>
    </p:spTree>
    <p:extLst>
      <p:ext uri="{BB962C8B-B14F-4D97-AF65-F5344CB8AC3E}">
        <p14:creationId xmlns:p14="http://schemas.microsoft.com/office/powerpoint/2010/main" val="32810531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Structure of CDL</a:t>
            </a:r>
            <a:endParaRPr lang="en-AU" dirty="0"/>
          </a:p>
        </p:txBody>
      </p:sp>
      <p:sp>
        <p:nvSpPr>
          <p:cNvPr id="3" name="Content Placeholder 2"/>
          <p:cNvSpPr>
            <a:spLocks noGrp="1"/>
          </p:cNvSpPr>
          <p:nvPr>
            <p:ph idx="1"/>
          </p:nvPr>
        </p:nvSpPr>
        <p:spPr>
          <a:xfrm>
            <a:off x="685800" y="1124744"/>
            <a:ext cx="7772400" cy="4752528"/>
          </a:xfrm>
        </p:spPr>
        <p:txBody>
          <a:bodyPr/>
          <a:lstStyle/>
          <a:p>
            <a:r>
              <a:rPr lang="en-AU" sz="1800" dirty="0" smtClean="0"/>
              <a:t>Over the two x two week blocks 9.5 hours of class time was allocated to each group for delivery of career education</a:t>
            </a:r>
          </a:p>
          <a:p>
            <a:endParaRPr lang="en-AU" sz="1800" dirty="0" smtClean="0"/>
          </a:p>
          <a:p>
            <a:r>
              <a:rPr lang="en-AU" sz="1800" dirty="0" smtClean="0"/>
              <a:t>Class time included discussion and activities around:</a:t>
            </a:r>
          </a:p>
          <a:p>
            <a:endParaRPr lang="en-AU" sz="1800" dirty="0" smtClean="0"/>
          </a:p>
          <a:p>
            <a:pPr lvl="1"/>
            <a:r>
              <a:rPr lang="en-AU" sz="1800" dirty="0" smtClean="0"/>
              <a:t>‘world of work’  </a:t>
            </a:r>
          </a:p>
          <a:p>
            <a:pPr lvl="1"/>
            <a:r>
              <a:rPr lang="en-AU" sz="1800" dirty="0" smtClean="0"/>
              <a:t>influences on career development</a:t>
            </a:r>
          </a:p>
          <a:p>
            <a:pPr lvl="1"/>
            <a:r>
              <a:rPr lang="en-AU" sz="1800" dirty="0" smtClean="0"/>
              <a:t>interests, values, personal qualities</a:t>
            </a:r>
          </a:p>
          <a:p>
            <a:pPr lvl="1"/>
            <a:r>
              <a:rPr lang="en-AU" sz="1800" dirty="0" smtClean="0"/>
              <a:t>achievements,</a:t>
            </a:r>
          </a:p>
          <a:p>
            <a:pPr lvl="1"/>
            <a:r>
              <a:rPr lang="en-AU" sz="1800" dirty="0" smtClean="0"/>
              <a:t>work  values </a:t>
            </a:r>
          </a:p>
          <a:p>
            <a:pPr lvl="1"/>
            <a:r>
              <a:rPr lang="en-AU" sz="1800" dirty="0" smtClean="0"/>
              <a:t>used </a:t>
            </a:r>
            <a:r>
              <a:rPr lang="en-AU" sz="1800" dirty="0" err="1" smtClean="0"/>
              <a:t>MyFuture</a:t>
            </a:r>
            <a:r>
              <a:rPr lang="en-AU" sz="1800" dirty="0" smtClean="0"/>
              <a:t> website to complete Career Interests test</a:t>
            </a:r>
          </a:p>
          <a:p>
            <a:pPr lvl="1"/>
            <a:r>
              <a:rPr lang="en-AU" sz="1800" dirty="0" smtClean="0"/>
              <a:t>explored occupations using </a:t>
            </a:r>
            <a:r>
              <a:rPr lang="en-AU" sz="1800" dirty="0" err="1" smtClean="0"/>
              <a:t>myfuture</a:t>
            </a:r>
            <a:endParaRPr lang="en-AU" sz="1800" dirty="0" smtClean="0"/>
          </a:p>
          <a:p>
            <a:pPr lvl="1"/>
            <a:r>
              <a:rPr lang="en-AU" sz="1800" dirty="0" smtClean="0"/>
              <a:t>explored how decisions are made, discussed digital literacy and digital footprint and career action plans. </a:t>
            </a:r>
          </a:p>
        </p:txBody>
      </p:sp>
    </p:spTree>
    <p:extLst>
      <p:ext uri="{BB962C8B-B14F-4D97-AF65-F5344CB8AC3E}">
        <p14:creationId xmlns:p14="http://schemas.microsoft.com/office/powerpoint/2010/main" val="4255404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Structure of CDL (cont.)</a:t>
            </a:r>
            <a:endParaRPr lang="en-AU" dirty="0"/>
          </a:p>
        </p:txBody>
      </p:sp>
      <p:sp>
        <p:nvSpPr>
          <p:cNvPr id="3" name="Content Placeholder 2"/>
          <p:cNvSpPr>
            <a:spLocks noGrp="1"/>
          </p:cNvSpPr>
          <p:nvPr>
            <p:ph idx="1"/>
          </p:nvPr>
        </p:nvSpPr>
        <p:spPr/>
        <p:txBody>
          <a:bodyPr/>
          <a:lstStyle/>
          <a:p>
            <a:r>
              <a:rPr lang="en-AU" dirty="0"/>
              <a:t>A seminar was conducted by the USQ student services team to showcase all services available to them (health, counselling, career development services, disability services, scholarships etc</a:t>
            </a:r>
            <a:r>
              <a:rPr lang="en-AU" dirty="0" smtClean="0"/>
              <a:t>.)</a:t>
            </a:r>
          </a:p>
          <a:p>
            <a:endParaRPr lang="en-AU" dirty="0"/>
          </a:p>
          <a:p>
            <a:r>
              <a:rPr lang="en-AU" dirty="0"/>
              <a:t>In addition there were 10 hours of workshops scheduled </a:t>
            </a:r>
            <a:r>
              <a:rPr lang="en-AU" dirty="0" smtClean="0"/>
              <a:t>for </a:t>
            </a:r>
            <a:r>
              <a:rPr lang="en-AU" dirty="0"/>
              <a:t>students to learn the video editing software and produce their digital narrative</a:t>
            </a:r>
          </a:p>
        </p:txBody>
      </p:sp>
    </p:spTree>
    <p:extLst>
      <p:ext uri="{BB962C8B-B14F-4D97-AF65-F5344CB8AC3E}">
        <p14:creationId xmlns:p14="http://schemas.microsoft.com/office/powerpoint/2010/main" val="6160945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Assessment </a:t>
            </a:r>
            <a:endParaRPr lang="en-AU" dirty="0"/>
          </a:p>
        </p:txBody>
      </p:sp>
      <p:sp>
        <p:nvSpPr>
          <p:cNvPr id="3" name="Content Placeholder 2"/>
          <p:cNvSpPr>
            <a:spLocks noGrp="1"/>
          </p:cNvSpPr>
          <p:nvPr>
            <p:ph idx="1"/>
          </p:nvPr>
        </p:nvSpPr>
        <p:spPr>
          <a:xfrm>
            <a:off x="685800" y="1052736"/>
            <a:ext cx="7772400" cy="5112568"/>
          </a:xfrm>
        </p:spPr>
        <p:txBody>
          <a:bodyPr/>
          <a:lstStyle/>
          <a:p>
            <a:r>
              <a:rPr lang="en-AU" sz="1800" dirty="0" smtClean="0"/>
              <a:t>Students were required to produce their self-reflective assessment piece as a digital narrative as opposed to the traditional written assessment piece. They used the material in their workbook exercises to assist them in creating their narrative.</a:t>
            </a:r>
          </a:p>
          <a:p>
            <a:endParaRPr lang="en-AU" sz="1800" dirty="0" smtClean="0"/>
          </a:p>
          <a:p>
            <a:r>
              <a:rPr lang="en-AU" sz="1800" dirty="0" smtClean="0"/>
              <a:t>The narrative included the student indicating what their influences and themes of past experiences were, their interests, values, skills and what their future may look like. </a:t>
            </a:r>
          </a:p>
          <a:p>
            <a:endParaRPr lang="en-AU" sz="1800" dirty="0"/>
          </a:p>
          <a:p>
            <a:r>
              <a:rPr lang="en-AU" sz="1800" dirty="0" smtClean="0"/>
              <a:t>They were to use a variety of images/graphics that represented themselves, narrate their story with their voiceover and match the graphics and use background music</a:t>
            </a:r>
          </a:p>
          <a:p>
            <a:endParaRPr lang="en-AU" sz="1800" dirty="0"/>
          </a:p>
          <a:p>
            <a:r>
              <a:rPr lang="en-AU" sz="1800" dirty="0" smtClean="0"/>
              <a:t>Feedback was given to the student in relation to their career development however marks were also given in relation to the multimedia production</a:t>
            </a:r>
            <a:endParaRPr lang="en-AU" sz="1800" dirty="0"/>
          </a:p>
        </p:txBody>
      </p:sp>
    </p:spTree>
    <p:extLst>
      <p:ext uri="{BB962C8B-B14F-4D97-AF65-F5344CB8AC3E}">
        <p14:creationId xmlns:p14="http://schemas.microsoft.com/office/powerpoint/2010/main" val="2843512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8229600" cy="900113"/>
          </a:xfrm>
        </p:spPr>
        <p:txBody>
          <a:bodyPr/>
          <a:lstStyle/>
          <a:p>
            <a:r>
              <a:rPr lang="en-AU" sz="2400" dirty="0" smtClean="0"/>
              <a:t>Tertiary Preparation Program (TPP) Intensive Pathway</a:t>
            </a:r>
            <a:endParaRPr lang="en-AU" sz="2400" dirty="0"/>
          </a:p>
        </p:txBody>
      </p:sp>
      <p:sp>
        <p:nvSpPr>
          <p:cNvPr id="3" name="Content Placeholder 2"/>
          <p:cNvSpPr>
            <a:spLocks noGrp="1"/>
          </p:cNvSpPr>
          <p:nvPr>
            <p:ph idx="1"/>
          </p:nvPr>
        </p:nvSpPr>
        <p:spPr>
          <a:xfrm>
            <a:off x="683568" y="1556792"/>
            <a:ext cx="7772400" cy="4464496"/>
          </a:xfrm>
        </p:spPr>
        <p:txBody>
          <a:bodyPr/>
          <a:lstStyle/>
          <a:p>
            <a:r>
              <a:rPr lang="en-AU" sz="2000" dirty="0" smtClean="0"/>
              <a:t>Tertiary Preparation Program offered in an intensive teaching mode for Year 12 school leavers (non OP </a:t>
            </a:r>
            <a:r>
              <a:rPr lang="en-AU" sz="2000" dirty="0" err="1" smtClean="0"/>
              <a:t>etc</a:t>
            </a:r>
            <a:r>
              <a:rPr lang="en-AU" sz="2000" dirty="0" smtClean="0"/>
              <a:t>)</a:t>
            </a:r>
          </a:p>
          <a:p>
            <a:endParaRPr lang="en-AU" sz="2000" dirty="0" smtClean="0"/>
          </a:p>
          <a:p>
            <a:r>
              <a:rPr lang="en-AU" sz="2000" dirty="0" smtClean="0"/>
              <a:t>Conducted over summer semester to enable students the chance of University entry in Semester 1, in line with peers entering University courses</a:t>
            </a:r>
          </a:p>
          <a:p>
            <a:pPr marL="0" fontAlgn="auto">
              <a:spcAft>
                <a:spcPts val="0"/>
              </a:spcAft>
              <a:buFontTx/>
              <a:buNone/>
              <a:defRPr/>
            </a:pPr>
            <a:endParaRPr lang="en-AU" sz="2000" dirty="0" smtClean="0"/>
          </a:p>
          <a:p>
            <a:pPr marL="0" fontAlgn="auto">
              <a:spcAft>
                <a:spcPts val="0"/>
              </a:spcAft>
              <a:buFontTx/>
              <a:buNone/>
              <a:defRPr/>
            </a:pPr>
            <a:r>
              <a:rPr lang="en-AU" sz="2000" dirty="0" smtClean="0"/>
              <a:t>Funded </a:t>
            </a:r>
            <a:r>
              <a:rPr lang="en-AU" sz="2000" dirty="0"/>
              <a:t>through Higher Education Participation and Partnerships Program (HEPPP) 2011 Grant Process to:</a:t>
            </a:r>
            <a:endParaRPr lang="en-AU" sz="2000" dirty="0">
              <a:solidFill>
                <a:srgbClr val="FFFF00"/>
              </a:solidFill>
            </a:endParaRPr>
          </a:p>
          <a:p>
            <a:pPr fontAlgn="auto">
              <a:spcAft>
                <a:spcPts val="0"/>
              </a:spcAft>
              <a:buNone/>
              <a:defRPr/>
            </a:pPr>
            <a:endParaRPr lang="en-AU" sz="2000" dirty="0"/>
          </a:p>
          <a:p>
            <a:pPr fontAlgn="auto">
              <a:spcAft>
                <a:spcPts val="0"/>
              </a:spcAft>
              <a:defRPr/>
            </a:pPr>
            <a:r>
              <a:rPr lang="en-AU" sz="2000" dirty="0"/>
              <a:t>To widen participation</a:t>
            </a:r>
          </a:p>
          <a:p>
            <a:pPr fontAlgn="auto">
              <a:spcAft>
                <a:spcPts val="0"/>
              </a:spcAft>
              <a:defRPr/>
            </a:pPr>
            <a:r>
              <a:rPr lang="en-AU" sz="2000" dirty="0"/>
              <a:t>Raise aspirations</a:t>
            </a:r>
          </a:p>
          <a:p>
            <a:endParaRPr lang="en-AU" dirty="0"/>
          </a:p>
        </p:txBody>
      </p:sp>
    </p:spTree>
    <p:extLst>
      <p:ext uri="{BB962C8B-B14F-4D97-AF65-F5344CB8AC3E}">
        <p14:creationId xmlns:p14="http://schemas.microsoft.com/office/powerpoint/2010/main" val="36717361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229600" cy="900113"/>
          </a:xfrm>
        </p:spPr>
        <p:txBody>
          <a:bodyPr/>
          <a:lstStyle/>
          <a:p>
            <a:r>
              <a:rPr lang="en-AU" sz="3200" dirty="0" smtClean="0"/>
              <a:t>Resource implications</a:t>
            </a:r>
            <a:endParaRPr lang="en-AU" dirty="0"/>
          </a:p>
        </p:txBody>
      </p:sp>
      <p:sp>
        <p:nvSpPr>
          <p:cNvPr id="3" name="Content Placeholder 2"/>
          <p:cNvSpPr>
            <a:spLocks noGrp="1"/>
          </p:cNvSpPr>
          <p:nvPr>
            <p:ph idx="1"/>
          </p:nvPr>
        </p:nvSpPr>
        <p:spPr>
          <a:xfrm>
            <a:off x="685800" y="1196752"/>
            <a:ext cx="7772400" cy="4680520"/>
          </a:xfrm>
        </p:spPr>
        <p:txBody>
          <a:bodyPr/>
          <a:lstStyle/>
          <a:p>
            <a:r>
              <a:rPr lang="en-AU" sz="2000" dirty="0" smtClean="0"/>
              <a:t>Significant time was required for students to learn the digital editing </a:t>
            </a:r>
          </a:p>
          <a:p>
            <a:r>
              <a:rPr lang="en-AU" sz="2000" dirty="0" smtClean="0"/>
              <a:t>A film and media academic was hired to deliver workshops based on 20 hours of instruction. This increased by a further 12 hours to allow for assisting the students with their final production. </a:t>
            </a:r>
            <a:endParaRPr lang="en-AU" sz="2000" dirty="0"/>
          </a:p>
          <a:p>
            <a:r>
              <a:rPr lang="en-AU" sz="2000" dirty="0" smtClean="0"/>
              <a:t>Some students did not attend all the workshops</a:t>
            </a:r>
          </a:p>
          <a:p>
            <a:r>
              <a:rPr lang="en-AU" sz="2000" dirty="0" smtClean="0"/>
              <a:t>The timing of the workshops were confined to after class hours due to curriculum requirements. </a:t>
            </a:r>
          </a:p>
          <a:p>
            <a:r>
              <a:rPr lang="en-AU" sz="2000" dirty="0" smtClean="0"/>
              <a:t>40 students enrolled meant two separate workshops as labs only catered for 20 students.</a:t>
            </a:r>
            <a:endParaRPr lang="en-AU" sz="2000" dirty="0"/>
          </a:p>
        </p:txBody>
      </p:sp>
    </p:spTree>
    <p:extLst>
      <p:ext uri="{BB962C8B-B14F-4D97-AF65-F5344CB8AC3E}">
        <p14:creationId xmlns:p14="http://schemas.microsoft.com/office/powerpoint/2010/main" val="9040229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Outcomes</a:t>
            </a:r>
            <a:endParaRPr lang="en-AU" dirty="0"/>
          </a:p>
        </p:txBody>
      </p:sp>
      <p:sp>
        <p:nvSpPr>
          <p:cNvPr id="3" name="Content Placeholder 2"/>
          <p:cNvSpPr>
            <a:spLocks noGrp="1"/>
          </p:cNvSpPr>
          <p:nvPr>
            <p:ph idx="1"/>
          </p:nvPr>
        </p:nvSpPr>
        <p:spPr>
          <a:xfrm>
            <a:off x="685800" y="980728"/>
            <a:ext cx="7772400" cy="5040559"/>
          </a:xfrm>
        </p:spPr>
        <p:txBody>
          <a:bodyPr/>
          <a:lstStyle/>
          <a:p>
            <a:pPr marL="0" indent="0">
              <a:buNone/>
            </a:pPr>
            <a:r>
              <a:rPr lang="en-AU" sz="2000" dirty="0" smtClean="0"/>
              <a:t>Student survey data suggested:</a:t>
            </a:r>
          </a:p>
          <a:p>
            <a:pPr marL="0" indent="0">
              <a:buNone/>
            </a:pPr>
            <a:endParaRPr lang="en-AU" sz="2000" dirty="0" smtClean="0"/>
          </a:p>
          <a:p>
            <a:r>
              <a:rPr lang="en-AU" sz="1800" dirty="0" smtClean="0"/>
              <a:t>87% of respondents enjoyed completing the digital narrative task</a:t>
            </a:r>
          </a:p>
          <a:p>
            <a:r>
              <a:rPr lang="en-AU" sz="1800" dirty="0" smtClean="0"/>
              <a:t>74% had not completed a digital narrative task similar to this before</a:t>
            </a:r>
          </a:p>
          <a:p>
            <a:r>
              <a:rPr lang="en-AU" sz="1800" dirty="0" smtClean="0"/>
              <a:t>74% reported improved digital literacy skills since commencing the TPPIP.</a:t>
            </a:r>
          </a:p>
          <a:p>
            <a:r>
              <a:rPr lang="en-AU" sz="1800" dirty="0" smtClean="0"/>
              <a:t>Comments: ‘The writing of my story in digital narrative helped me understand where I want to go’</a:t>
            </a:r>
          </a:p>
          <a:p>
            <a:r>
              <a:rPr lang="en-AU" sz="1800" dirty="0" smtClean="0"/>
              <a:t>There was also a theme to the majority of the narratives that the students secondary education had been negatively affected by issues such as bullying, illness, family dysfunction etc. Therefore there was a common experience that these students had experienced a sense of alienation from the culture and sub-cultures of secondary school.</a:t>
            </a:r>
          </a:p>
          <a:p>
            <a:endParaRPr lang="en-AU" dirty="0"/>
          </a:p>
        </p:txBody>
      </p:sp>
    </p:spTree>
    <p:extLst>
      <p:ext uri="{BB962C8B-B14F-4D97-AF65-F5344CB8AC3E}">
        <p14:creationId xmlns:p14="http://schemas.microsoft.com/office/powerpoint/2010/main" val="3779187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Lorna’s Story</a:t>
            </a:r>
            <a:endParaRPr lang="en-AU" dirty="0"/>
          </a:p>
        </p:txBody>
      </p:sp>
      <p:sp>
        <p:nvSpPr>
          <p:cNvPr id="3" name="Content Placeholder 2"/>
          <p:cNvSpPr>
            <a:spLocks noGrp="1"/>
          </p:cNvSpPr>
          <p:nvPr>
            <p:ph idx="1"/>
          </p:nvPr>
        </p:nvSpPr>
        <p:spPr/>
        <p:txBody>
          <a:bodyPr/>
          <a:lstStyle/>
          <a:p>
            <a:r>
              <a:rPr lang="en-AU" dirty="0" smtClean="0"/>
              <a:t>Film clip to be shown here</a:t>
            </a:r>
            <a:endParaRPr lang="en-AU" dirty="0"/>
          </a:p>
        </p:txBody>
      </p:sp>
    </p:spTree>
    <p:extLst>
      <p:ext uri="{BB962C8B-B14F-4D97-AF65-F5344CB8AC3E}">
        <p14:creationId xmlns:p14="http://schemas.microsoft.com/office/powerpoint/2010/main" val="30051428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Where to from here?</a:t>
            </a:r>
            <a:endParaRPr lang="en-AU" dirty="0"/>
          </a:p>
        </p:txBody>
      </p:sp>
      <p:sp>
        <p:nvSpPr>
          <p:cNvPr id="3" name="Content Placeholder 2"/>
          <p:cNvSpPr>
            <a:spLocks noGrp="1"/>
          </p:cNvSpPr>
          <p:nvPr>
            <p:ph idx="1"/>
          </p:nvPr>
        </p:nvSpPr>
        <p:spPr>
          <a:xfrm>
            <a:off x="683568" y="1196752"/>
            <a:ext cx="7772400" cy="5040560"/>
          </a:xfrm>
        </p:spPr>
        <p:txBody>
          <a:bodyPr/>
          <a:lstStyle/>
          <a:p>
            <a:r>
              <a:rPr lang="en-AU" dirty="0" smtClean="0"/>
              <a:t>After the trial and looking into the resource implications further methods of using the digital narrative could be incorporated without the extensive use of editing software and workshops.</a:t>
            </a:r>
          </a:p>
          <a:p>
            <a:r>
              <a:rPr lang="en-AU" dirty="0" smtClean="0"/>
              <a:t>Some examples are using </a:t>
            </a:r>
            <a:r>
              <a:rPr lang="en-AU" dirty="0" err="1" smtClean="0"/>
              <a:t>Powerpoint</a:t>
            </a:r>
            <a:r>
              <a:rPr lang="en-AU" dirty="0" smtClean="0"/>
              <a:t> to deliver the images and voice over, students using own devices if available, movie maker on Microsoft, uploading video to Vimeo for assessment etc. </a:t>
            </a:r>
          </a:p>
          <a:p>
            <a:r>
              <a:rPr lang="en-AU" dirty="0" smtClean="0"/>
              <a:t>Further research – effect on career decision making, raising aspirations, contextual outcomes?</a:t>
            </a:r>
            <a:endParaRPr lang="en-AU" dirty="0"/>
          </a:p>
        </p:txBody>
      </p:sp>
    </p:spTree>
    <p:extLst>
      <p:ext uri="{BB962C8B-B14F-4D97-AF65-F5344CB8AC3E}">
        <p14:creationId xmlns:p14="http://schemas.microsoft.com/office/powerpoint/2010/main" val="17693127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Questions/Discussion</a:t>
            </a:r>
            <a:endParaRPr lang="en-AU" dirty="0"/>
          </a:p>
        </p:txBody>
      </p:sp>
      <p:sp>
        <p:nvSpPr>
          <p:cNvPr id="3" name="Content Placeholder 2"/>
          <p:cNvSpPr>
            <a:spLocks noGrp="1"/>
          </p:cNvSpPr>
          <p:nvPr>
            <p:ph idx="1"/>
          </p:nvPr>
        </p:nvSpPr>
        <p:spPr/>
        <p:txBody>
          <a:bodyPr/>
          <a:lstStyle/>
          <a:p>
            <a:pPr marL="0" indent="0" algn="ctr">
              <a:buNone/>
            </a:pPr>
            <a:r>
              <a:rPr lang="en-AU" sz="6600" b="1" dirty="0" smtClean="0"/>
              <a:t>?</a:t>
            </a:r>
            <a:endParaRPr lang="en-AU" sz="6600" b="1" dirty="0"/>
          </a:p>
        </p:txBody>
      </p:sp>
    </p:spTree>
    <p:extLst>
      <p:ext uri="{BB962C8B-B14F-4D97-AF65-F5344CB8AC3E}">
        <p14:creationId xmlns:p14="http://schemas.microsoft.com/office/powerpoint/2010/main" val="40348272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References</a:t>
            </a:r>
            <a:endParaRPr lang="en-AU" dirty="0"/>
          </a:p>
        </p:txBody>
      </p:sp>
      <p:sp>
        <p:nvSpPr>
          <p:cNvPr id="3" name="Content Placeholder 2"/>
          <p:cNvSpPr>
            <a:spLocks noGrp="1"/>
          </p:cNvSpPr>
          <p:nvPr>
            <p:ph idx="1"/>
          </p:nvPr>
        </p:nvSpPr>
        <p:spPr>
          <a:xfrm>
            <a:off x="685800" y="1052736"/>
            <a:ext cx="7772400" cy="5256584"/>
          </a:xfrm>
        </p:spPr>
        <p:txBody>
          <a:bodyPr/>
          <a:lstStyle/>
          <a:p>
            <a:pPr marL="0" indent="0">
              <a:buNone/>
            </a:pPr>
            <a:r>
              <a:rPr lang="en-AU" sz="1200" dirty="0"/>
              <a:t>Brown, S.D., Ryan </a:t>
            </a:r>
            <a:r>
              <a:rPr lang="en-AU" sz="1200" dirty="0" err="1"/>
              <a:t>Krane</a:t>
            </a:r>
            <a:r>
              <a:rPr lang="en-AU" sz="1200" dirty="0"/>
              <a:t>, N.E., </a:t>
            </a:r>
            <a:r>
              <a:rPr lang="en-AU" sz="1200" dirty="0" err="1"/>
              <a:t>Brecheisen</a:t>
            </a:r>
            <a:r>
              <a:rPr lang="en-AU" sz="1200" dirty="0"/>
              <a:t>, J., </a:t>
            </a:r>
            <a:r>
              <a:rPr lang="en-AU" sz="1200" dirty="0" err="1"/>
              <a:t>Castelino</a:t>
            </a:r>
            <a:r>
              <a:rPr lang="en-AU" sz="1200" dirty="0"/>
              <a:t>, P., </a:t>
            </a:r>
            <a:r>
              <a:rPr lang="en-AU" sz="1200" dirty="0" err="1"/>
              <a:t>Budisin</a:t>
            </a:r>
            <a:r>
              <a:rPr lang="en-AU" sz="1200" dirty="0"/>
              <a:t>, I., Miller, M., &amp; </a:t>
            </a:r>
            <a:r>
              <a:rPr lang="en-AU" sz="1200" dirty="0" err="1"/>
              <a:t>Edens</a:t>
            </a:r>
            <a:r>
              <a:rPr lang="en-AU" sz="1200" dirty="0"/>
              <a:t>, L. (2002). Critical ingredients of career choice interventions: more analyses and new hypotheses, </a:t>
            </a:r>
            <a:r>
              <a:rPr lang="en-AU" sz="1200" i="1" dirty="0"/>
              <a:t>Journal of Vocational </a:t>
            </a:r>
            <a:r>
              <a:rPr lang="en-AU" sz="1200" i="1" dirty="0" err="1"/>
              <a:t>Behavior</a:t>
            </a:r>
            <a:r>
              <a:rPr lang="en-AU" sz="1200" dirty="0"/>
              <a:t>, 62, 411-428. </a:t>
            </a:r>
            <a:r>
              <a:rPr lang="en-AU" sz="1200" dirty="0" smtClean="0"/>
              <a:t>DOI:10.1016/S0001-8791(02)00052-0</a:t>
            </a:r>
          </a:p>
          <a:p>
            <a:pPr marL="0" indent="0">
              <a:buNone/>
            </a:pPr>
            <a:endParaRPr lang="en-AU" sz="1200" dirty="0"/>
          </a:p>
          <a:p>
            <a:pPr marL="0" indent="0">
              <a:buNone/>
            </a:pPr>
            <a:r>
              <a:rPr lang="en-AU" sz="1200" dirty="0"/>
              <a:t>Campbell, L., McGuire, M. &amp; </a:t>
            </a:r>
            <a:r>
              <a:rPr lang="en-AU" sz="1200" dirty="0" err="1"/>
              <a:t>Stockley</a:t>
            </a:r>
            <a:r>
              <a:rPr lang="en-AU" sz="1200" dirty="0"/>
              <a:t>, C. (2012). </a:t>
            </a:r>
            <a:r>
              <a:rPr lang="en-AU" sz="1200" i="1" dirty="0"/>
              <a:t>I just want to go to school: Voices of young people experiencing educational disadvantage.</a:t>
            </a:r>
            <a:r>
              <a:rPr lang="en-AU" sz="1200" dirty="0"/>
              <a:t> Good Shepherd Youth &amp; Family Service, Jesuit Social Services and </a:t>
            </a:r>
            <a:r>
              <a:rPr lang="en-AU" sz="1200" dirty="0" err="1"/>
              <a:t>MacKillop</a:t>
            </a:r>
            <a:r>
              <a:rPr lang="en-AU" sz="1200" dirty="0"/>
              <a:t> Family Services, 2012. </a:t>
            </a:r>
            <a:endParaRPr lang="en-AU" sz="1200" dirty="0" smtClean="0"/>
          </a:p>
          <a:p>
            <a:pPr marL="0" indent="0">
              <a:buNone/>
            </a:pPr>
            <a:endParaRPr lang="en-AU" sz="1200" dirty="0"/>
          </a:p>
          <a:p>
            <a:pPr marL="0" indent="0">
              <a:buNone/>
            </a:pPr>
            <a:r>
              <a:rPr lang="en-AU" sz="1200" i="1" dirty="0"/>
              <a:t>Digital Storytelling.</a:t>
            </a:r>
            <a:r>
              <a:rPr lang="en-AU" sz="1200" dirty="0"/>
              <a:t>(2007). Retrieved August 21 2013, from </a:t>
            </a:r>
            <a:r>
              <a:rPr lang="en-AU" sz="1200" u="sng" dirty="0">
                <a:hlinkClick r:id="rId2"/>
              </a:rPr>
              <a:t>www.educause.edu/eli</a:t>
            </a:r>
            <a:r>
              <a:rPr lang="en-AU" sz="1200" dirty="0"/>
              <a:t> </a:t>
            </a:r>
            <a:endParaRPr lang="en-AU" sz="1200" dirty="0" smtClean="0"/>
          </a:p>
          <a:p>
            <a:pPr marL="0" indent="0">
              <a:buNone/>
            </a:pPr>
            <a:endParaRPr lang="en-AU" sz="1200" dirty="0"/>
          </a:p>
          <a:p>
            <a:pPr marL="0" indent="0">
              <a:buNone/>
            </a:pPr>
            <a:r>
              <a:rPr lang="en-AU" sz="1200" dirty="0"/>
              <a:t>Lent, R.W. (2012). Social cognitive career theory. In Brown, S.D., &amp; Lent, R.W. (Eds.), </a:t>
            </a:r>
            <a:r>
              <a:rPr lang="en-AU" sz="1200" i="1" dirty="0"/>
              <a:t>Career development and counselling: putting theory and research to work</a:t>
            </a:r>
            <a:r>
              <a:rPr lang="en-AU" sz="1200" dirty="0"/>
              <a:t> (2</a:t>
            </a:r>
            <a:r>
              <a:rPr lang="en-AU" sz="1200" baseline="30000" dirty="0"/>
              <a:t>nd</a:t>
            </a:r>
            <a:r>
              <a:rPr lang="en-AU" sz="1200" dirty="0"/>
              <a:t> ed.) (pp. 115 – 145). Somerset, NJ: </a:t>
            </a:r>
            <a:r>
              <a:rPr lang="en-AU" sz="1200" dirty="0" smtClean="0"/>
              <a:t>Wiley</a:t>
            </a:r>
          </a:p>
          <a:p>
            <a:pPr marL="0" indent="0">
              <a:buNone/>
            </a:pPr>
            <a:endParaRPr lang="en-AU" sz="1200" dirty="0"/>
          </a:p>
          <a:p>
            <a:pPr marL="0" indent="0">
              <a:buNone/>
            </a:pPr>
            <a:r>
              <a:rPr lang="en-AU" sz="1200" dirty="0"/>
              <a:t>MCEECDYA, 2010. </a:t>
            </a:r>
            <a:r>
              <a:rPr lang="en-AU" sz="1200" i="1" dirty="0"/>
              <a:t>Australian Blueprint for Career Development, </a:t>
            </a:r>
            <a:r>
              <a:rPr lang="en-AU" sz="1200" dirty="0"/>
              <a:t>prepared by Miles Morgan Australia, Commonwealth of Australia, Canberra. Available at: </a:t>
            </a:r>
            <a:r>
              <a:rPr lang="en-AU" sz="1200" u="sng" dirty="0" smtClean="0">
                <a:hlinkClick r:id="rId3"/>
              </a:rPr>
              <a:t>www.blueprint.edu.au</a:t>
            </a:r>
            <a:endParaRPr lang="en-AU" sz="1200" u="sng" dirty="0">
              <a:hlinkClick r:id="rId3"/>
            </a:endParaRPr>
          </a:p>
          <a:p>
            <a:pPr marL="0" indent="0">
              <a:buNone/>
            </a:pPr>
            <a:r>
              <a:rPr lang="en-AU" sz="1200" dirty="0"/>
              <a:t>Patton, W. &amp; McMahon, M., 2001. Career development programs: Preparation for lifelong career decision making. Camberwell, Victoria: ACER </a:t>
            </a:r>
            <a:r>
              <a:rPr lang="en-AU" sz="1200" dirty="0" smtClean="0"/>
              <a:t>Press</a:t>
            </a:r>
          </a:p>
          <a:p>
            <a:pPr marL="0" indent="0">
              <a:buNone/>
            </a:pPr>
            <a:endParaRPr lang="en-AU" sz="1200" dirty="0"/>
          </a:p>
          <a:p>
            <a:pPr marL="0" indent="0">
              <a:buNone/>
            </a:pPr>
            <a:r>
              <a:rPr lang="en-AU" sz="1200" dirty="0"/>
              <a:t>Sampson Jr., J.P., Reardon, R.C., Peterson, G.W., and Lenz J.G. (2004), </a:t>
            </a:r>
            <a:r>
              <a:rPr lang="en-AU" sz="1200" i="1" dirty="0"/>
              <a:t>Career counselling and services: A cognitive information processing approach.</a:t>
            </a:r>
            <a:r>
              <a:rPr lang="en-AU" sz="1200" dirty="0"/>
              <a:t> Canada: Thomson </a:t>
            </a:r>
            <a:r>
              <a:rPr lang="en-AU" sz="1200" dirty="0" smtClean="0"/>
              <a:t>Brooks/Cole</a:t>
            </a:r>
          </a:p>
          <a:p>
            <a:pPr marL="0" indent="0">
              <a:buNone/>
            </a:pPr>
            <a:endParaRPr lang="en-AU" sz="1200" dirty="0"/>
          </a:p>
          <a:p>
            <a:pPr marL="0" indent="0">
              <a:buNone/>
            </a:pPr>
            <a:r>
              <a:rPr lang="en-AU" sz="1200" dirty="0"/>
              <a:t>Savickas, M., (2012). Career Construction Theory and Practice. In Brown, S.D., &amp; Lent, R.W. (Eds.), </a:t>
            </a:r>
            <a:r>
              <a:rPr lang="en-AU" sz="1200" i="1" dirty="0"/>
              <a:t>Career development and counselling: putting theory and research to work</a:t>
            </a:r>
            <a:r>
              <a:rPr lang="en-AU" sz="1200" dirty="0"/>
              <a:t> (2</a:t>
            </a:r>
            <a:r>
              <a:rPr lang="en-AU" sz="1200" baseline="30000" dirty="0"/>
              <a:t>nd</a:t>
            </a:r>
            <a:r>
              <a:rPr lang="en-AU" sz="1200" dirty="0"/>
              <a:t> ed.) (pp. 147 - 169). Somerset, NJ: Wiley</a:t>
            </a:r>
          </a:p>
          <a:p>
            <a:endParaRPr lang="en-AU" sz="1200" dirty="0"/>
          </a:p>
        </p:txBody>
      </p:sp>
    </p:spTree>
    <p:extLst>
      <p:ext uri="{BB962C8B-B14F-4D97-AF65-F5344CB8AC3E}">
        <p14:creationId xmlns:p14="http://schemas.microsoft.com/office/powerpoint/2010/main" val="1376476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does it involve?</a:t>
            </a:r>
            <a:endParaRPr lang="en-AU" dirty="0"/>
          </a:p>
        </p:txBody>
      </p:sp>
      <p:sp>
        <p:nvSpPr>
          <p:cNvPr id="3" name="Content Placeholder 2"/>
          <p:cNvSpPr>
            <a:spLocks noGrp="1"/>
          </p:cNvSpPr>
          <p:nvPr>
            <p:ph idx="1"/>
          </p:nvPr>
        </p:nvSpPr>
        <p:spPr>
          <a:xfrm>
            <a:off x="685800" y="1484312"/>
            <a:ext cx="7918648" cy="4825007"/>
          </a:xfrm>
        </p:spPr>
        <p:txBody>
          <a:bodyPr/>
          <a:lstStyle/>
          <a:p>
            <a:pPr marL="0" fontAlgn="auto">
              <a:spcAft>
                <a:spcPts val="0"/>
              </a:spcAft>
              <a:defRPr/>
            </a:pPr>
            <a:r>
              <a:rPr lang="en-AU" sz="2000" dirty="0" smtClean="0"/>
              <a:t>TPP offered in Semester 3 </a:t>
            </a:r>
            <a:endParaRPr lang="en-AU" sz="2000" dirty="0"/>
          </a:p>
          <a:p>
            <a:r>
              <a:rPr lang="en-AU" sz="2000" dirty="0"/>
              <a:t>Commences with two week intensive block (first two weeks of December)</a:t>
            </a:r>
          </a:p>
          <a:p>
            <a:r>
              <a:rPr lang="en-AU" sz="2000" dirty="0"/>
              <a:t>Students to continue with study at home</a:t>
            </a:r>
          </a:p>
          <a:p>
            <a:r>
              <a:rPr lang="en-AU" sz="2000" dirty="0"/>
              <a:t>Another two week intensive block in </a:t>
            </a:r>
            <a:r>
              <a:rPr lang="en-AU" sz="2000" dirty="0" err="1"/>
              <a:t>mid January</a:t>
            </a:r>
            <a:endParaRPr lang="en-AU" sz="2000" dirty="0"/>
          </a:p>
          <a:p>
            <a:r>
              <a:rPr lang="en-AU" sz="2000" dirty="0"/>
              <a:t>Classes are held Monday to Friday 8.30 -3.30</a:t>
            </a:r>
          </a:p>
          <a:p>
            <a:r>
              <a:rPr lang="en-AU" sz="2000" dirty="0"/>
              <a:t>Weekend and after hours activities are included in the program</a:t>
            </a:r>
          </a:p>
          <a:p>
            <a:pPr marL="0" fontAlgn="auto">
              <a:spcAft>
                <a:spcPts val="0"/>
              </a:spcAft>
              <a:defRPr/>
            </a:pPr>
            <a:r>
              <a:rPr lang="en-AU" sz="2000" dirty="0" smtClean="0"/>
              <a:t>Includes academic communication, study management, career development and mathematics</a:t>
            </a:r>
            <a:endParaRPr lang="en-AU" sz="2000" dirty="0"/>
          </a:p>
          <a:p>
            <a:pPr marL="0" fontAlgn="auto">
              <a:spcAft>
                <a:spcPts val="0"/>
              </a:spcAft>
              <a:buFontTx/>
              <a:buNone/>
              <a:defRPr/>
            </a:pPr>
            <a:endParaRPr lang="en-AU"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is it for?</a:t>
            </a:r>
            <a:endParaRPr lang="en-AU" dirty="0"/>
          </a:p>
        </p:txBody>
      </p:sp>
      <p:sp>
        <p:nvSpPr>
          <p:cNvPr id="3" name="Content Placeholder 2"/>
          <p:cNvSpPr>
            <a:spLocks noGrp="1"/>
          </p:cNvSpPr>
          <p:nvPr>
            <p:ph idx="1"/>
          </p:nvPr>
        </p:nvSpPr>
        <p:spPr>
          <a:xfrm>
            <a:off x="685800" y="1484312"/>
            <a:ext cx="7772400" cy="4464967"/>
          </a:xfrm>
        </p:spPr>
        <p:txBody>
          <a:bodyPr/>
          <a:lstStyle/>
          <a:p>
            <a:r>
              <a:rPr lang="en-AU" dirty="0" smtClean="0"/>
              <a:t>Year 12 School Leavers</a:t>
            </a:r>
          </a:p>
          <a:p>
            <a:r>
              <a:rPr lang="en-AU" dirty="0"/>
              <a:t>Students from LSES identified schools</a:t>
            </a:r>
          </a:p>
          <a:p>
            <a:r>
              <a:rPr lang="en-AU" dirty="0" smtClean="0"/>
              <a:t>Non tertiary entrance students – now want to go to </a:t>
            </a:r>
            <a:r>
              <a:rPr lang="en-AU" dirty="0" err="1" smtClean="0"/>
              <a:t>Uni</a:t>
            </a:r>
            <a:endParaRPr lang="en-AU" dirty="0" smtClean="0"/>
          </a:p>
          <a:p>
            <a:r>
              <a:rPr lang="en-AU" dirty="0" smtClean="0"/>
              <a:t>Tertiary Entrance students – concerned about OP/ATAR or meeting prerequisites</a:t>
            </a:r>
          </a:p>
          <a:p>
            <a:r>
              <a:rPr lang="en-AU" dirty="0" smtClean="0"/>
              <a:t>Students who want to build their academic and study skills to cope with tertiary study</a:t>
            </a:r>
          </a:p>
          <a:p>
            <a:r>
              <a:rPr lang="en-AU" dirty="0" smtClean="0"/>
              <a:t>Students from rural and remote schools wanting to experience University Life before committing to university pathway.</a:t>
            </a:r>
            <a:endParaRPr lang="en-AU" dirty="0"/>
          </a:p>
        </p:txBody>
      </p:sp>
    </p:spTree>
    <p:extLst>
      <p:ext uri="{BB962C8B-B14F-4D97-AF65-F5344CB8AC3E}">
        <p14:creationId xmlns:p14="http://schemas.microsoft.com/office/powerpoint/2010/main" val="737382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Benefits to Students</a:t>
            </a:r>
            <a:endParaRPr lang="en-AU" dirty="0"/>
          </a:p>
        </p:txBody>
      </p:sp>
      <p:sp>
        <p:nvSpPr>
          <p:cNvPr id="3" name="Content Placeholder 2"/>
          <p:cNvSpPr>
            <a:spLocks noGrp="1"/>
          </p:cNvSpPr>
          <p:nvPr>
            <p:ph idx="1"/>
          </p:nvPr>
        </p:nvSpPr>
        <p:spPr>
          <a:xfrm>
            <a:off x="611560" y="1124744"/>
            <a:ext cx="7772400" cy="4680992"/>
          </a:xfrm>
        </p:spPr>
        <p:txBody>
          <a:bodyPr/>
          <a:lstStyle/>
          <a:p>
            <a:r>
              <a:rPr lang="en-AU" sz="1600" dirty="0" smtClean="0"/>
              <a:t>Free program (travel, accommodation, meals and activities included at Toowoomba campus)</a:t>
            </a:r>
          </a:p>
          <a:p>
            <a:endParaRPr lang="en-AU" sz="1600" dirty="0"/>
          </a:p>
          <a:p>
            <a:r>
              <a:rPr lang="en-AU" sz="1600" dirty="0" smtClean="0"/>
              <a:t>Career </a:t>
            </a:r>
            <a:r>
              <a:rPr lang="en-AU" sz="1600" dirty="0"/>
              <a:t>education and counselling to assist </a:t>
            </a:r>
            <a:r>
              <a:rPr lang="en-AU" sz="1600" dirty="0" smtClean="0"/>
              <a:t>with </a:t>
            </a:r>
            <a:r>
              <a:rPr lang="en-AU" sz="1600" dirty="0"/>
              <a:t>career </a:t>
            </a:r>
            <a:r>
              <a:rPr lang="en-AU" sz="1600" dirty="0" smtClean="0"/>
              <a:t>options and planning</a:t>
            </a:r>
          </a:p>
          <a:p>
            <a:endParaRPr lang="en-AU" sz="1600" dirty="0"/>
          </a:p>
          <a:p>
            <a:r>
              <a:rPr lang="en-AU" sz="1600" dirty="0"/>
              <a:t>G</a:t>
            </a:r>
            <a:r>
              <a:rPr lang="en-AU" sz="1600" dirty="0" smtClean="0"/>
              <a:t>ain </a:t>
            </a:r>
            <a:r>
              <a:rPr lang="en-AU" sz="1600" dirty="0"/>
              <a:t>exposure to University </a:t>
            </a:r>
            <a:r>
              <a:rPr lang="en-AU" sz="1600" dirty="0" smtClean="0"/>
              <a:t>life</a:t>
            </a:r>
          </a:p>
          <a:p>
            <a:endParaRPr lang="en-AU" sz="1600" dirty="0"/>
          </a:p>
          <a:p>
            <a:r>
              <a:rPr lang="en-AU" sz="1600" dirty="0" smtClean="0"/>
              <a:t>Potential entry to </a:t>
            </a:r>
            <a:r>
              <a:rPr lang="en-AU" sz="1600" dirty="0" err="1" smtClean="0"/>
              <a:t>Uni</a:t>
            </a:r>
            <a:r>
              <a:rPr lang="en-AU" sz="1600" dirty="0" smtClean="0"/>
              <a:t> course for Semester 1 2014 in line with their peers using traditional pathways</a:t>
            </a:r>
          </a:p>
          <a:p>
            <a:endParaRPr lang="en-AU" sz="1600" dirty="0" smtClean="0"/>
          </a:p>
          <a:p>
            <a:r>
              <a:rPr lang="en-AU" sz="1600" dirty="0"/>
              <a:t>I</a:t>
            </a:r>
            <a:r>
              <a:rPr lang="en-AU" sz="1600" dirty="0" smtClean="0"/>
              <a:t>mprove chance of academic success with first year University studies. </a:t>
            </a:r>
          </a:p>
          <a:p>
            <a:endParaRPr lang="en-AU" sz="1600" dirty="0"/>
          </a:p>
          <a:p>
            <a:r>
              <a:rPr lang="en-AU" sz="1600" dirty="0" smtClean="0"/>
              <a:t>Study skills are enhanced</a:t>
            </a:r>
          </a:p>
          <a:p>
            <a:endParaRPr lang="en-AU" sz="1600" dirty="0" smtClean="0"/>
          </a:p>
          <a:p>
            <a:r>
              <a:rPr lang="en-AU" sz="1600" dirty="0" smtClean="0"/>
              <a:t>Increased aspirations</a:t>
            </a:r>
          </a:p>
          <a:p>
            <a:endParaRPr lang="en-AU" dirty="0" smtClean="0"/>
          </a:p>
          <a:p>
            <a:endParaRPr lang="en-AU"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28184" y="4941168"/>
            <a:ext cx="2268254" cy="1512169"/>
          </a:xfrm>
          <a:prstGeom prst="rect">
            <a:avLst/>
          </a:prstGeom>
        </p:spPr>
      </p:pic>
    </p:spTree>
    <p:extLst>
      <p:ext uri="{BB962C8B-B14F-4D97-AF65-F5344CB8AC3E}">
        <p14:creationId xmlns:p14="http://schemas.microsoft.com/office/powerpoint/2010/main" val="1366008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Using Digital Technologies</a:t>
            </a:r>
            <a:endParaRPr lang="en-AU" dirty="0"/>
          </a:p>
        </p:txBody>
      </p:sp>
      <p:sp>
        <p:nvSpPr>
          <p:cNvPr id="3" name="Content Placeholder 2"/>
          <p:cNvSpPr>
            <a:spLocks noGrp="1"/>
          </p:cNvSpPr>
          <p:nvPr>
            <p:ph idx="1"/>
          </p:nvPr>
        </p:nvSpPr>
        <p:spPr/>
        <p:txBody>
          <a:bodyPr/>
          <a:lstStyle/>
          <a:p>
            <a:r>
              <a:rPr lang="en-AU" dirty="0" smtClean="0"/>
              <a:t>The first offering (2012) of the TPPIP saw the implementation of a closed group Facebook site for student use</a:t>
            </a:r>
          </a:p>
          <a:p>
            <a:pPr marL="0" indent="0">
              <a:buNone/>
            </a:pPr>
            <a:r>
              <a:rPr lang="en-AU" dirty="0"/>
              <a:t>	</a:t>
            </a:r>
            <a:r>
              <a:rPr lang="en-AU" dirty="0" smtClean="0"/>
              <a:t>Why?</a:t>
            </a:r>
          </a:p>
          <a:p>
            <a:pPr marL="0" indent="0">
              <a:buNone/>
            </a:pPr>
            <a:endParaRPr lang="en-AU" dirty="0" smtClean="0"/>
          </a:p>
          <a:p>
            <a:pPr marL="857250" lvl="1" indent="-457200"/>
            <a:r>
              <a:rPr lang="en-AU" sz="2000" dirty="0" smtClean="0"/>
              <a:t>Age of students (17-18yr olds)</a:t>
            </a:r>
          </a:p>
          <a:p>
            <a:pPr marL="857250" lvl="1" indent="-457200"/>
            <a:r>
              <a:rPr lang="en-AU" sz="2000" dirty="0" smtClean="0"/>
              <a:t>Unique small group</a:t>
            </a:r>
          </a:p>
          <a:p>
            <a:pPr marL="857250" lvl="1" indent="-457200"/>
            <a:r>
              <a:rPr lang="en-AU" sz="2000" dirty="0" smtClean="0"/>
              <a:t>Immediacy of communication with this group</a:t>
            </a:r>
          </a:p>
          <a:p>
            <a:pPr marL="857250" lvl="1" indent="-457200"/>
            <a:r>
              <a:rPr lang="en-AU" sz="2000" dirty="0" smtClean="0"/>
              <a:t>Perception that this group of students would be using Facebook already</a:t>
            </a:r>
            <a:endParaRPr lang="en-AU"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2420888"/>
            <a:ext cx="1872208" cy="936104"/>
          </a:xfrm>
          <a:prstGeom prst="rect">
            <a:avLst/>
          </a:prstGeom>
        </p:spPr>
      </p:pic>
    </p:spTree>
    <p:extLst>
      <p:ext uri="{BB962C8B-B14F-4D97-AF65-F5344CB8AC3E}">
        <p14:creationId xmlns:p14="http://schemas.microsoft.com/office/powerpoint/2010/main" val="2417008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Use of TPPIP Facebook Site</a:t>
            </a:r>
            <a:endParaRPr lang="en-AU" dirty="0"/>
          </a:p>
        </p:txBody>
      </p:sp>
      <p:sp>
        <p:nvSpPr>
          <p:cNvPr id="3" name="Content Placeholder 2"/>
          <p:cNvSpPr>
            <a:spLocks noGrp="1"/>
          </p:cNvSpPr>
          <p:nvPr>
            <p:ph idx="1"/>
          </p:nvPr>
        </p:nvSpPr>
        <p:spPr/>
        <p:txBody>
          <a:bodyPr/>
          <a:lstStyle/>
          <a:p>
            <a:r>
              <a:rPr lang="en-AU" sz="2000" dirty="0"/>
              <a:t>Facebook was used to engage with </a:t>
            </a:r>
            <a:r>
              <a:rPr lang="en-AU" sz="2000" dirty="0" smtClean="0"/>
              <a:t>students before beginning of intensive program</a:t>
            </a:r>
            <a:endParaRPr lang="en-AU" sz="2000" dirty="0"/>
          </a:p>
          <a:p>
            <a:r>
              <a:rPr lang="en-AU" sz="2000" dirty="0" smtClean="0"/>
              <a:t>students </a:t>
            </a:r>
            <a:r>
              <a:rPr lang="en-AU" sz="2000" dirty="0"/>
              <a:t>started </a:t>
            </a:r>
            <a:r>
              <a:rPr lang="en-AU" sz="2000" dirty="0" smtClean="0"/>
              <a:t>interacting with each other before program </a:t>
            </a:r>
            <a:r>
              <a:rPr lang="en-AU" sz="2000" dirty="0"/>
              <a:t>commenced</a:t>
            </a:r>
          </a:p>
          <a:p>
            <a:r>
              <a:rPr lang="en-AU" sz="2000" dirty="0"/>
              <a:t>Notifications placed on the site in relation to arrival at campus, events etc.</a:t>
            </a:r>
          </a:p>
          <a:p>
            <a:r>
              <a:rPr lang="en-AU" sz="2000" dirty="0" smtClean="0"/>
              <a:t>Study </a:t>
            </a:r>
            <a:r>
              <a:rPr lang="en-AU" sz="2000" dirty="0"/>
              <a:t>materials were loaded on Facebook site</a:t>
            </a:r>
          </a:p>
          <a:p>
            <a:r>
              <a:rPr lang="en-AU" sz="2000" dirty="0"/>
              <a:t>Lecturers were able to keep in touch with students </a:t>
            </a:r>
          </a:p>
          <a:p>
            <a:r>
              <a:rPr lang="en-AU" sz="2000" dirty="0"/>
              <a:t>Students reacted positively to using the </a:t>
            </a:r>
            <a:r>
              <a:rPr lang="en-AU" sz="2000" dirty="0" smtClean="0"/>
              <a:t>site</a:t>
            </a:r>
          </a:p>
          <a:p>
            <a:r>
              <a:rPr lang="en-AU" sz="2000" dirty="0" smtClean="0"/>
              <a:t>Photos were shared </a:t>
            </a:r>
            <a:endParaRPr lang="en-AU" sz="2000" dirty="0"/>
          </a:p>
          <a:p>
            <a:endParaRPr lang="en-AU" dirty="0"/>
          </a:p>
        </p:txBody>
      </p:sp>
    </p:spTree>
    <p:extLst>
      <p:ext uri="{BB962C8B-B14F-4D97-AF65-F5344CB8AC3E}">
        <p14:creationId xmlns:p14="http://schemas.microsoft.com/office/powerpoint/2010/main" val="2283229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Advantages</a:t>
            </a:r>
            <a:endParaRPr lang="en-AU" dirty="0"/>
          </a:p>
        </p:txBody>
      </p:sp>
      <p:sp>
        <p:nvSpPr>
          <p:cNvPr id="3" name="Content Placeholder 2"/>
          <p:cNvSpPr>
            <a:spLocks noGrp="1"/>
          </p:cNvSpPr>
          <p:nvPr>
            <p:ph idx="1"/>
          </p:nvPr>
        </p:nvSpPr>
        <p:spPr/>
        <p:txBody>
          <a:bodyPr/>
          <a:lstStyle/>
          <a:p>
            <a:r>
              <a:rPr lang="en-AU" dirty="0"/>
              <a:t>Student connectedness</a:t>
            </a:r>
          </a:p>
          <a:p>
            <a:r>
              <a:rPr lang="en-AU" dirty="0"/>
              <a:t>Immediacy of notifications</a:t>
            </a:r>
          </a:p>
          <a:p>
            <a:r>
              <a:rPr lang="en-AU" dirty="0"/>
              <a:t>Students were familiar with the technology immediately as they were already using it </a:t>
            </a:r>
          </a:p>
          <a:p>
            <a:r>
              <a:rPr lang="en-AU" dirty="0"/>
              <a:t>They had access to the site via their smart phones</a:t>
            </a:r>
          </a:p>
          <a:p>
            <a:endParaRPr lang="en-AU" dirty="0"/>
          </a:p>
        </p:txBody>
      </p:sp>
    </p:spTree>
    <p:extLst>
      <p:ext uri="{BB962C8B-B14F-4D97-AF65-F5344CB8AC3E}">
        <p14:creationId xmlns:p14="http://schemas.microsoft.com/office/powerpoint/2010/main" val="3370710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Survey results and feedback (2013)</a:t>
            </a:r>
            <a:endParaRPr lang="en-AU" dirty="0"/>
          </a:p>
        </p:txBody>
      </p:sp>
      <p:sp>
        <p:nvSpPr>
          <p:cNvPr id="3" name="Content Placeholder 2"/>
          <p:cNvSpPr>
            <a:spLocks noGrp="1"/>
          </p:cNvSpPr>
          <p:nvPr>
            <p:ph idx="1"/>
          </p:nvPr>
        </p:nvSpPr>
        <p:spPr/>
        <p:txBody>
          <a:bodyPr/>
          <a:lstStyle/>
          <a:p>
            <a:r>
              <a:rPr lang="en-AU" sz="2000" dirty="0" smtClean="0"/>
              <a:t>76% of students accessed the TPPIP Facebook site daily</a:t>
            </a:r>
          </a:p>
          <a:p>
            <a:endParaRPr lang="en-AU" sz="2000" dirty="0" smtClean="0"/>
          </a:p>
          <a:p>
            <a:r>
              <a:rPr lang="en-AU" sz="2000" dirty="0" smtClean="0"/>
              <a:t>71% of students preferred Facebook as the method of communication with University around teaching and learning matters</a:t>
            </a:r>
          </a:p>
          <a:p>
            <a:endParaRPr lang="en-AU" sz="2000" dirty="0" smtClean="0"/>
          </a:p>
          <a:p>
            <a:r>
              <a:rPr lang="en-AU" sz="2000" dirty="0" smtClean="0"/>
              <a:t>96% of students agreed that the Facebook site assisted them to build positive relationships with their peers</a:t>
            </a:r>
          </a:p>
          <a:p>
            <a:endParaRPr lang="en-AU" dirty="0"/>
          </a:p>
        </p:txBody>
      </p:sp>
    </p:spTree>
    <p:extLst>
      <p:ext uri="{BB962C8B-B14F-4D97-AF65-F5344CB8AC3E}">
        <p14:creationId xmlns:p14="http://schemas.microsoft.com/office/powerpoint/2010/main" val="3793491256"/>
      </p:ext>
    </p:extLst>
  </p:cSld>
  <p:clrMapOvr>
    <a:masterClrMapping/>
  </p:clrMapOvr>
  <p:timing>
    <p:tnLst>
      <p:par>
        <p:cTn id="1" dur="indefinite" restart="never" nodeType="tmRoot"/>
      </p:par>
    </p:tnLst>
  </p:timing>
</p:sld>
</file>

<file path=ppt/theme/theme1.xml><?xml version="1.0" encoding="utf-8"?>
<a:theme xmlns:a="http://schemas.openxmlformats.org/drawingml/2006/main" name="12-1972_USQ_corp_temp_black_style2[1]">
  <a:themeElements>
    <a:clrScheme name="">
      <a:dk1>
        <a:srgbClr val="000066"/>
      </a:dk1>
      <a:lt1>
        <a:srgbClr val="FFFFFF"/>
      </a:lt1>
      <a:dk2>
        <a:srgbClr val="0000CC"/>
      </a:dk2>
      <a:lt2>
        <a:srgbClr val="FFC400"/>
      </a:lt2>
      <a:accent1>
        <a:srgbClr val="FF6421"/>
      </a:accent1>
      <a:accent2>
        <a:srgbClr val="FFF580"/>
      </a:accent2>
      <a:accent3>
        <a:srgbClr val="AAAAE2"/>
      </a:accent3>
      <a:accent4>
        <a:srgbClr val="DADADA"/>
      </a:accent4>
      <a:accent5>
        <a:srgbClr val="FFB8AB"/>
      </a:accent5>
      <a:accent6>
        <a:srgbClr val="E7DE73"/>
      </a:accent6>
      <a:hlink>
        <a:srgbClr val="99CCFF"/>
      </a:hlink>
      <a:folHlink>
        <a:srgbClr val="0066FF"/>
      </a:folHlink>
    </a:clrScheme>
    <a:fontScheme name="edu_ppt_tem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pitchFamily="18" charset="0"/>
            <a:cs typeface="Arial" charset="0"/>
          </a:defRPr>
        </a:defPPr>
      </a:lstStyle>
    </a:lnDef>
  </a:objectDefaults>
  <a:extraClrSchemeLst>
    <a:extraClrScheme>
      <a:clrScheme name="edu_ppt_temp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edu_ppt_temp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edu_ppt_temp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12-1972_USQ_corp_temp_black_style2[1]</Template>
  <TotalTime>2877</TotalTime>
  <Words>2327</Words>
  <Application>Microsoft Office PowerPoint</Application>
  <PresentationFormat>On-screen Show (4:3)</PresentationFormat>
  <Paragraphs>217</Paragraphs>
  <Slides>25</Slides>
  <Notes>13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12-1972_USQ_corp_temp_black_style2[1]</vt:lpstr>
      <vt:lpstr>Tertiary Preparation Program Intensive Pathway: Using digital technologies to  enhance career management skills and raise aspirations of young people</vt:lpstr>
      <vt:lpstr>Tertiary Preparation Program (TPP) Intensive Pathway</vt:lpstr>
      <vt:lpstr>What does it involve?</vt:lpstr>
      <vt:lpstr>Who is it for?</vt:lpstr>
      <vt:lpstr>Benefits to Students</vt:lpstr>
      <vt:lpstr>Using Digital Technologies</vt:lpstr>
      <vt:lpstr>Use of TPPIP Facebook Site</vt:lpstr>
      <vt:lpstr>Advantages</vt:lpstr>
      <vt:lpstr>Survey results and feedback (2013)</vt:lpstr>
      <vt:lpstr>Second TPPIP - furthering digital technology</vt:lpstr>
      <vt:lpstr>Results of Pilot TPP Intensive 2012</vt:lpstr>
      <vt:lpstr>What needed to change?</vt:lpstr>
      <vt:lpstr>How did we do it?</vt:lpstr>
      <vt:lpstr>Why Digital Storytelling</vt:lpstr>
      <vt:lpstr> To use digital narratives?  What did we need to do to make it happen?</vt:lpstr>
      <vt:lpstr>Career Development Learning (CDL) Program</vt:lpstr>
      <vt:lpstr>Structure of CDL</vt:lpstr>
      <vt:lpstr>Structure of CDL (cont.)</vt:lpstr>
      <vt:lpstr>Assessment </vt:lpstr>
      <vt:lpstr>Resource implications</vt:lpstr>
      <vt:lpstr>Outcomes</vt:lpstr>
      <vt:lpstr>Lorna’s Story</vt:lpstr>
      <vt:lpstr>Where to from here?</vt:lpstr>
      <vt:lpstr>Questions/Discussion</vt:lpstr>
      <vt:lpstr>References</vt:lpstr>
    </vt:vector>
  </TitlesOfParts>
  <Company>University of Southern Queensland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Alix Greenhill</dc:creator>
  <cp:lastModifiedBy>Therese O'Donnell</cp:lastModifiedBy>
  <cp:revision>102</cp:revision>
  <cp:lastPrinted>2014-05-08T05:32:29Z</cp:lastPrinted>
  <dcterms:created xsi:type="dcterms:W3CDTF">2013-04-04T00:05:19Z</dcterms:created>
  <dcterms:modified xsi:type="dcterms:W3CDTF">2014-06-23T06:06:57Z</dcterms:modified>
</cp:coreProperties>
</file>