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1" r:id="rId3"/>
    <p:sldId id="263" r:id="rId4"/>
    <p:sldId id="262" r:id="rId5"/>
    <p:sldId id="257" r:id="rId6"/>
    <p:sldId id="259" r:id="rId7"/>
    <p:sldId id="260"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96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06C87-7D50-4122-90FA-BB9A50E51E92}" type="datetimeFigureOut">
              <a:rPr lang="en-AU" smtClean="0"/>
              <a:t>2/07/2015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A25D2-93A4-4A3C-8EEE-EC68D3A29E51}" type="slidenum">
              <a:rPr lang="en-AU" smtClean="0"/>
              <a:t>‹#›</a:t>
            </a:fld>
            <a:endParaRPr lang="en-AU"/>
          </a:p>
        </p:txBody>
      </p:sp>
    </p:spTree>
    <p:extLst>
      <p:ext uri="{BB962C8B-B14F-4D97-AF65-F5344CB8AC3E}">
        <p14:creationId xmlns:p14="http://schemas.microsoft.com/office/powerpoint/2010/main" val="3915807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http://www.creativespirits.info/aboriginalculture/land/meaning-of-land-to-aboriginal-people</a:t>
            </a:r>
            <a:endParaRPr lang="en-AU" dirty="0"/>
          </a:p>
        </p:txBody>
      </p:sp>
      <p:sp>
        <p:nvSpPr>
          <p:cNvPr id="4" name="Slide Number Placeholder 3"/>
          <p:cNvSpPr>
            <a:spLocks noGrp="1"/>
          </p:cNvSpPr>
          <p:nvPr>
            <p:ph type="sldNum" sz="quarter" idx="10"/>
          </p:nvPr>
        </p:nvSpPr>
        <p:spPr/>
        <p:txBody>
          <a:bodyPr/>
          <a:lstStyle/>
          <a:p>
            <a:fld id="{58EA25D2-93A4-4A3C-8EEE-EC68D3A29E51}" type="slidenum">
              <a:rPr lang="en-AU" smtClean="0"/>
              <a:t>2</a:t>
            </a:fld>
            <a:endParaRPr lang="en-AU"/>
          </a:p>
        </p:txBody>
      </p:sp>
    </p:spTree>
    <p:extLst>
      <p:ext uri="{BB962C8B-B14F-4D97-AF65-F5344CB8AC3E}">
        <p14:creationId xmlns:p14="http://schemas.microsoft.com/office/powerpoint/2010/main" val="2649112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5A3BFC94-9538-4B02-8F1E-4AF79BED921E}" type="datetimeFigureOut">
              <a:rPr lang="en-AU" smtClean="0"/>
              <a:t>2/07/2015</a:t>
            </a:fld>
            <a:endParaRPr lang="en-AU"/>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AU"/>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6CD67925-BE8D-4D0E-BF20-4F3018E7B652}" type="slidenum">
              <a:rPr lang="en-AU" smtClean="0"/>
              <a:t>‹#›</a:t>
            </a:fld>
            <a:endParaRPr lang="en-AU"/>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1159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BFC94-9538-4B02-8F1E-4AF79BED921E}" type="datetimeFigureOut">
              <a:rPr lang="en-AU" smtClean="0"/>
              <a:t>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404003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5A3BFC94-9538-4B02-8F1E-4AF79BED921E}" type="datetimeFigureOut">
              <a:rPr lang="en-AU" smtClean="0"/>
              <a:t>2/07/2015</a:t>
            </a:fld>
            <a:endParaRPr lang="en-AU"/>
          </a:p>
        </p:txBody>
      </p:sp>
      <p:sp>
        <p:nvSpPr>
          <p:cNvPr id="5" name="Footer Placeholder 4"/>
          <p:cNvSpPr>
            <a:spLocks noGrp="1"/>
          </p:cNvSpPr>
          <p:nvPr>
            <p:ph type="ftr" sz="quarter" idx="11"/>
          </p:nvPr>
        </p:nvSpPr>
        <p:spPr>
          <a:xfrm>
            <a:off x="4902140" y="6315950"/>
            <a:ext cx="2861142" cy="365125"/>
          </a:xfrm>
        </p:spPr>
        <p:txBody>
          <a:bodyPr/>
          <a:lstStyle/>
          <a:p>
            <a:endParaRPr lang="en-AU"/>
          </a:p>
        </p:txBody>
      </p:sp>
      <p:sp>
        <p:nvSpPr>
          <p:cNvPr id="6" name="Slide Number Placeholder 5"/>
          <p:cNvSpPr>
            <a:spLocks noGrp="1"/>
          </p:cNvSpPr>
          <p:nvPr>
            <p:ph type="sldNum" sz="quarter" idx="12"/>
          </p:nvPr>
        </p:nvSpPr>
        <p:spPr>
          <a:xfrm>
            <a:off x="8736012" y="5607593"/>
            <a:ext cx="407987" cy="365125"/>
          </a:xfrm>
        </p:spPr>
        <p:txBody>
          <a:bodyPr/>
          <a:lstStyle/>
          <a:p>
            <a:fld id="{6CD67925-BE8D-4D0E-BF20-4F3018E7B652}" type="slidenum">
              <a:rPr lang="en-AU" smtClean="0"/>
              <a:t>‹#›</a:t>
            </a:fld>
            <a:endParaRPr lang="en-AU"/>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138611"/>
      </p:ext>
    </p:extLst>
  </p:cSld>
  <p:clrMapOvr>
    <a:masterClrMapping/>
  </p:clrMapOvr>
  <p:extLst mod="1">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BFC94-9538-4B02-8F1E-4AF79BED921E}" type="datetimeFigureOut">
              <a:rPr lang="en-AU" smtClean="0"/>
              <a:t>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3977006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5A3BFC94-9538-4B02-8F1E-4AF79BED921E}" type="datetimeFigureOut">
              <a:rPr lang="en-AU" smtClean="0"/>
              <a:t>2/07/2015</a:t>
            </a:fld>
            <a:endParaRPr lang="en-AU"/>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AU"/>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6CD67925-BE8D-4D0E-BF20-4F3018E7B652}" type="slidenum">
              <a:rPr lang="en-AU" smtClean="0"/>
              <a:t>‹#›</a:t>
            </a:fld>
            <a:endParaRPr lang="en-AU"/>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489917"/>
      </p:ext>
    </p:extLst>
  </p:cSld>
  <p:clrMapOvr>
    <a:masterClrMapping/>
  </p:clrMapOvr>
  <p:extLst mod="1">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3BFC94-9538-4B02-8F1E-4AF79BED921E}" type="datetimeFigureOut">
              <a:rPr lang="en-AU" smtClean="0"/>
              <a:t>2/07/2015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9965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3BFC94-9538-4B02-8F1E-4AF79BED921E}" type="datetimeFigureOut">
              <a:rPr lang="en-AU" smtClean="0"/>
              <a:t>2/07/2015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106213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3BFC94-9538-4B02-8F1E-4AF79BED921E}" type="datetimeFigureOut">
              <a:rPr lang="en-AU" smtClean="0"/>
              <a:t>2/07/2015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13054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BFC94-9538-4B02-8F1E-4AF79BED921E}" type="datetimeFigureOut">
              <a:rPr lang="en-AU" smtClean="0"/>
              <a:t>2/07/2015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213399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smtClean="0"/>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BFC94-9538-4B02-8F1E-4AF79BED921E}" type="datetimeFigureOut">
              <a:rPr lang="en-AU" smtClean="0"/>
              <a:t>2/07/2015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60825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BFC94-9538-4B02-8F1E-4AF79BED921E}" type="datetimeFigureOut">
              <a:rPr lang="en-AU" smtClean="0"/>
              <a:t>2/07/2015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CD67925-BE8D-4D0E-BF20-4F3018E7B652}" type="slidenum">
              <a:rPr lang="en-AU" smtClean="0"/>
              <a:t>‹#›</a:t>
            </a:fld>
            <a:endParaRPr lang="en-AU"/>
          </a:p>
        </p:txBody>
      </p:sp>
    </p:spTree>
    <p:extLst>
      <p:ext uri="{BB962C8B-B14F-4D97-AF65-F5344CB8AC3E}">
        <p14:creationId xmlns:p14="http://schemas.microsoft.com/office/powerpoint/2010/main" val="337674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5A3BFC94-9538-4B02-8F1E-4AF79BED921E}" type="datetimeFigureOut">
              <a:rPr lang="en-AU" smtClean="0"/>
              <a:t>2/07/2015</a:t>
            </a:fld>
            <a:endParaRPr lang="en-AU"/>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AU"/>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6CD67925-BE8D-4D0E-BF20-4F3018E7B652}" type="slidenum">
              <a:rPr lang="en-AU" smtClean="0"/>
              <a:t>‹#›</a:t>
            </a:fld>
            <a:endParaRPr lang="en-AU"/>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384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12598"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5" pos="2124">
          <p15:clr>
            <a:srgbClr val="F26B43"/>
          </p15:clr>
        </p15:guide>
        <p15:guide id="6" pos="360">
          <p15:clr>
            <a:srgbClr val="F26B43"/>
          </p15:clr>
        </p15:guide>
        <p15:guide id="7" orient="horz" pos="432">
          <p15:clr>
            <a:srgbClr val="F26B43"/>
          </p15:clr>
        </p15:guide>
        <p15:guide id="8" pos="5400">
          <p15:clr>
            <a:srgbClr val="F26B43"/>
          </p15:clr>
        </p15:guide>
        <p15:guide id="9" pos="24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dpVBHxpAr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Creating a Future</a:t>
            </a:r>
            <a:endParaRPr lang="en-AU" dirty="0"/>
          </a:p>
        </p:txBody>
      </p:sp>
      <p:sp>
        <p:nvSpPr>
          <p:cNvPr id="3" name="Subtitle 2"/>
          <p:cNvSpPr>
            <a:spLocks noGrp="1"/>
          </p:cNvSpPr>
          <p:nvPr>
            <p:ph type="subTitle" idx="1"/>
          </p:nvPr>
        </p:nvSpPr>
        <p:spPr/>
        <p:txBody>
          <a:bodyPr>
            <a:normAutofit lnSpcReduction="10000"/>
          </a:bodyPr>
          <a:lstStyle/>
          <a:p>
            <a:r>
              <a:rPr lang="en-AU" dirty="0" smtClean="0"/>
              <a:t>The </a:t>
            </a:r>
            <a:r>
              <a:rPr lang="en-AU" dirty="0" smtClean="0"/>
              <a:t>imagining futures with Aboriginal </a:t>
            </a:r>
            <a:r>
              <a:rPr lang="en-AU" dirty="0" smtClean="0"/>
              <a:t>and Torres Strait </a:t>
            </a:r>
            <a:r>
              <a:rPr lang="en-AU" smtClean="0"/>
              <a:t>Islander </a:t>
            </a:r>
            <a:r>
              <a:rPr lang="en-AU" smtClean="0"/>
              <a:t>People</a:t>
            </a:r>
            <a:endParaRPr lang="en-AU" dirty="0"/>
          </a:p>
        </p:txBody>
      </p:sp>
    </p:spTree>
    <p:extLst>
      <p:ext uri="{BB962C8B-B14F-4D97-AF65-F5344CB8AC3E}">
        <p14:creationId xmlns:p14="http://schemas.microsoft.com/office/powerpoint/2010/main" val="2660660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Land</a:t>
            </a:r>
            <a:endParaRPr lang="en-AU" dirty="0"/>
          </a:p>
        </p:txBody>
      </p:sp>
      <p:sp>
        <p:nvSpPr>
          <p:cNvPr id="3" name="Content Placeholder 2"/>
          <p:cNvSpPr>
            <a:spLocks noGrp="1"/>
          </p:cNvSpPr>
          <p:nvPr>
            <p:ph idx="1"/>
          </p:nvPr>
        </p:nvSpPr>
        <p:spPr>
          <a:xfrm>
            <a:off x="467544" y="2420888"/>
            <a:ext cx="8229600" cy="3124944"/>
          </a:xfrm>
        </p:spPr>
        <p:txBody>
          <a:bodyPr/>
          <a:lstStyle/>
          <a:p>
            <a:pPr marL="0" indent="0">
              <a:buNone/>
            </a:pPr>
            <a:r>
              <a:rPr lang="en-AU" dirty="0"/>
              <a:t>The land is my backbone… I only stand straight, happy, proud and not ashamed about my colour because I still have land… I think of land as the history of my nation.</a:t>
            </a:r>
          </a:p>
          <a:p>
            <a:pPr marL="0" indent="0">
              <a:buNone/>
            </a:pPr>
            <a:r>
              <a:rPr lang="en-AU" dirty="0"/>
              <a:t>—</a:t>
            </a:r>
            <a:r>
              <a:rPr lang="en-AU" dirty="0" err="1"/>
              <a:t>Galarrwuy</a:t>
            </a:r>
            <a:r>
              <a:rPr lang="en-AU" dirty="0"/>
              <a:t> </a:t>
            </a:r>
            <a:r>
              <a:rPr lang="en-AU" dirty="0" err="1"/>
              <a:t>Yunipingu</a:t>
            </a:r>
            <a:r>
              <a:rPr lang="en-AU" dirty="0"/>
              <a:t>, Aboriginal musician [</a:t>
            </a:r>
            <a:r>
              <a:rPr lang="en-AU" dirty="0" smtClean="0"/>
              <a:t>1</a:t>
            </a:r>
          </a:p>
          <a:p>
            <a:pPr marL="0" indent="0">
              <a:buNone/>
            </a:pPr>
            <a:r>
              <a:rPr lang="en-AU" sz="800" dirty="0">
                <a:hlinkClick r:id="rId3"/>
              </a:rPr>
              <a:t>Gough Whitlam </a:t>
            </a:r>
            <a:r>
              <a:rPr lang="en-AU" sz="800" dirty="0" smtClean="0">
                <a:hlinkClick r:id="rId3"/>
              </a:rPr>
              <a:t>&amp; Vincent </a:t>
            </a:r>
            <a:r>
              <a:rPr lang="en-AU" sz="800" dirty="0" err="1">
                <a:hlinkClick r:id="rId3"/>
              </a:rPr>
              <a:t>Lingiari</a:t>
            </a:r>
            <a:endParaRPr lang="en-AU" sz="800" dirty="0"/>
          </a:p>
          <a:p>
            <a:pPr marL="0" indent="0">
              <a:buNone/>
            </a:pPr>
            <a:endParaRPr lang="en-AU" dirty="0"/>
          </a:p>
        </p:txBody>
      </p:sp>
    </p:spTree>
    <p:extLst>
      <p:ext uri="{BB962C8B-B14F-4D97-AF65-F5344CB8AC3E}">
        <p14:creationId xmlns:p14="http://schemas.microsoft.com/office/powerpoint/2010/main" val="4013221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79712" y="134946"/>
            <a:ext cx="4608512" cy="6627974"/>
          </a:xfrm>
        </p:spPr>
      </p:pic>
    </p:spTree>
    <p:extLst>
      <p:ext uri="{BB962C8B-B14F-4D97-AF65-F5344CB8AC3E}">
        <p14:creationId xmlns:p14="http://schemas.microsoft.com/office/powerpoint/2010/main" val="3122972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115" y="623899"/>
            <a:ext cx="9072579" cy="6242179"/>
          </a:xfrm>
        </p:spPr>
      </p:pic>
    </p:spTree>
    <p:extLst>
      <p:ext uri="{BB962C8B-B14F-4D97-AF65-F5344CB8AC3E}">
        <p14:creationId xmlns:p14="http://schemas.microsoft.com/office/powerpoint/2010/main" val="316455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59678"/>
            <a:ext cx="2875430" cy="925106"/>
          </a:xfrm>
        </p:spPr>
        <p:txBody>
          <a:bodyPr>
            <a:normAutofit fontScale="90000"/>
          </a:bodyPr>
          <a:lstStyle/>
          <a:p>
            <a:r>
              <a:rPr lang="en-AU" dirty="0" smtClean="0"/>
              <a:t>Principles</a:t>
            </a:r>
            <a:br>
              <a:rPr lang="en-AU" dirty="0" smtClean="0"/>
            </a:br>
            <a:endParaRPr lang="en-AU" dirty="0"/>
          </a:p>
        </p:txBody>
      </p:sp>
      <p:sp>
        <p:nvSpPr>
          <p:cNvPr id="3" name="Content Placeholder 2"/>
          <p:cNvSpPr>
            <a:spLocks noGrp="1"/>
          </p:cNvSpPr>
          <p:nvPr>
            <p:ph idx="1"/>
          </p:nvPr>
        </p:nvSpPr>
        <p:spPr>
          <a:xfrm>
            <a:off x="3886200" y="569066"/>
            <a:ext cx="4686299" cy="6288934"/>
          </a:xfrm>
        </p:spPr>
        <p:txBody>
          <a:bodyPr>
            <a:noAutofit/>
          </a:bodyPr>
          <a:lstStyle/>
          <a:p>
            <a:r>
              <a:rPr lang="en-AU" sz="1600" dirty="0" smtClean="0"/>
              <a:t>1. The future is a principle for present action.</a:t>
            </a:r>
          </a:p>
          <a:p>
            <a:pPr lvl="1"/>
            <a:r>
              <a:rPr lang="en-AU" sz="1200" dirty="0" smtClean="0"/>
              <a:t>Principle 1 is both a challenge and an offering to take up our agency and walk</a:t>
            </a:r>
          </a:p>
          <a:p>
            <a:r>
              <a:rPr lang="en-AU" sz="1600" dirty="0" smtClean="0"/>
              <a:t>2. The future can be studied by its effects.</a:t>
            </a:r>
          </a:p>
          <a:p>
            <a:pPr lvl="1"/>
            <a:r>
              <a:rPr lang="en-AU" sz="1200" dirty="0" smtClean="0"/>
              <a:t>The future will have effects on what we do today and our thinking and assumptions about the future underpin the decisions we make and can thus be studied in what we do</a:t>
            </a:r>
          </a:p>
          <a:p>
            <a:r>
              <a:rPr lang="en-AU" sz="1600" dirty="0" smtClean="0"/>
              <a:t>3. All futures work is partisan: it seeks to realise preferred futures.</a:t>
            </a:r>
          </a:p>
          <a:p>
            <a:pPr lvl="1"/>
            <a:r>
              <a:rPr lang="en-AU" sz="1200" dirty="0" smtClean="0"/>
              <a:t>This means that one thing foresight works seeks to do is to rethink advantage and context by exploring alternative meanings for advantage and suggesting broader nested possibilities for self-interest to take effect</a:t>
            </a:r>
          </a:p>
          <a:p>
            <a:r>
              <a:rPr lang="en-AU" sz="1600" dirty="0" smtClean="0"/>
              <a:t>4. All futures work is personal: it seeks to expand human potential/identity.</a:t>
            </a:r>
          </a:p>
          <a:p>
            <a:pPr lvl="1"/>
            <a:r>
              <a:rPr lang="en-AU" sz="1200" dirty="0" smtClean="0"/>
              <a:t>Futures work is personal because to awaken to context means to find oneself and to explore our potentiality within a context</a:t>
            </a:r>
          </a:p>
          <a:p>
            <a:r>
              <a:rPr lang="en-AU" sz="1600" dirty="0" smtClean="0"/>
              <a:t>5. There are two kinds of future: open and closed futures.</a:t>
            </a:r>
          </a:p>
          <a:p>
            <a:pPr lvl="1"/>
            <a:r>
              <a:rPr lang="en-AU" sz="1200" dirty="0" smtClean="0"/>
              <a:t>Contexts often seem hegemonic. When experienced in this way we feel powerless. Our sense of agency diminishes and the future is experienced as closed and given</a:t>
            </a:r>
          </a:p>
          <a:p>
            <a:endParaRPr lang="en-AU" sz="1200" dirty="0" smtClean="0"/>
          </a:p>
        </p:txBody>
      </p:sp>
      <p:sp>
        <p:nvSpPr>
          <p:cNvPr id="4" name="TextBox 3"/>
          <p:cNvSpPr txBox="1"/>
          <p:nvPr/>
        </p:nvSpPr>
        <p:spPr>
          <a:xfrm>
            <a:off x="975211" y="2276872"/>
            <a:ext cx="2691354" cy="2585323"/>
          </a:xfrm>
          <a:prstGeom prst="rect">
            <a:avLst/>
          </a:prstGeom>
          <a:noFill/>
        </p:spPr>
        <p:txBody>
          <a:bodyPr wrap="square" rtlCol="0">
            <a:spAutoFit/>
          </a:bodyPr>
          <a:lstStyle/>
          <a:p>
            <a:r>
              <a:rPr lang="en-AU" dirty="0"/>
              <a:t>Bussey, M. (2014). Concepts and effects: ordering and practice in </a:t>
            </a:r>
            <a:r>
              <a:rPr lang="en-AU" dirty="0" err="1"/>
              <a:t>foresight.</a:t>
            </a:r>
            <a:r>
              <a:rPr lang="en-AU" i="1" dirty="0" err="1"/>
              <a:t>foresight</a:t>
            </a:r>
            <a:r>
              <a:rPr lang="en-AU" dirty="0"/>
              <a:t>, </a:t>
            </a:r>
            <a:r>
              <a:rPr lang="en-AU" i="1" dirty="0"/>
              <a:t>16</a:t>
            </a:r>
            <a:r>
              <a:rPr lang="en-AU" dirty="0"/>
              <a:t>(1), 1-16</a:t>
            </a:r>
            <a:r>
              <a:rPr lang="en-AU" dirty="0" smtClean="0"/>
              <a:t>. </a:t>
            </a:r>
            <a:r>
              <a:rPr lang="en-AU" dirty="0"/>
              <a:t>viewed http://www.academia.edu/7191781/Concepts_and_effects_ordering_and_practice_in_foresight</a:t>
            </a:r>
          </a:p>
        </p:txBody>
      </p:sp>
    </p:spTree>
    <p:extLst>
      <p:ext uri="{BB962C8B-B14F-4D97-AF65-F5344CB8AC3E}">
        <p14:creationId xmlns:p14="http://schemas.microsoft.com/office/powerpoint/2010/main" val="3770879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59678"/>
            <a:ext cx="976164" cy="4952492"/>
          </a:xfrm>
        </p:spPr>
        <p:txBody>
          <a:bodyPr/>
          <a:lstStyle/>
          <a:p>
            <a:endParaRPr lang="en-AU" dirty="0"/>
          </a:p>
        </p:txBody>
      </p:sp>
      <p:sp>
        <p:nvSpPr>
          <p:cNvPr id="3" name="Content Placeholder 2"/>
          <p:cNvSpPr>
            <a:spLocks noGrp="1"/>
          </p:cNvSpPr>
          <p:nvPr>
            <p:ph idx="1"/>
          </p:nvPr>
        </p:nvSpPr>
        <p:spPr>
          <a:xfrm>
            <a:off x="2483768" y="569066"/>
            <a:ext cx="6088731" cy="5655156"/>
          </a:xfrm>
        </p:spPr>
        <p:txBody>
          <a:bodyPr>
            <a:normAutofit fontScale="92500" lnSpcReduction="20000"/>
          </a:bodyPr>
          <a:lstStyle/>
          <a:p>
            <a:r>
              <a:rPr lang="en-AU" sz="1600" dirty="0"/>
              <a:t>6. Futures work is open ended and multiple: causality is not linear.</a:t>
            </a:r>
          </a:p>
          <a:p>
            <a:pPr lvl="1"/>
            <a:r>
              <a:rPr lang="en-AU" sz="1200" dirty="0"/>
              <a:t>Openness cannot be predetermined of course so understanding that the future is multiple and open-ended requires conceptual and emotional resilience on the part of all involved in any foresight exercise </a:t>
            </a:r>
            <a:endParaRPr lang="en-AU" sz="1200" dirty="0" smtClean="0"/>
          </a:p>
          <a:p>
            <a:pPr lvl="1"/>
            <a:r>
              <a:rPr lang="en-AU" sz="1600" dirty="0" smtClean="0"/>
              <a:t>7. Futures work is process oriented not goal oriented – the focus is on patterning not a specific pattern.</a:t>
            </a:r>
          </a:p>
          <a:p>
            <a:pPr lvl="1"/>
            <a:r>
              <a:rPr lang="en-AU" sz="1200" dirty="0" smtClean="0"/>
              <a:t>The mindfulness involved here is very much focused on the relational patterning that occurs as context is re-thought. The goal itself, as Principle 7 reminds us, is an ‘excuse’ for increased capacity and openness within context-structures which can, when unconsciously experienced, limit creativity, innovation and resilience</a:t>
            </a:r>
          </a:p>
          <a:p>
            <a:r>
              <a:rPr lang="en-AU" sz="1600" dirty="0" smtClean="0"/>
              <a:t>8. Futures work involves a quest for alternatives.</a:t>
            </a:r>
          </a:p>
          <a:p>
            <a:pPr lvl="1"/>
            <a:r>
              <a:rPr lang="en-AU" sz="1200" dirty="0" smtClean="0"/>
              <a:t>It is all about the quest for alternatives. This quest is based on a qualitative shift in questioning, the rethinking of</a:t>
            </a:r>
          </a:p>
          <a:p>
            <a:pPr lvl="1"/>
            <a:r>
              <a:rPr lang="en-AU" sz="1200" dirty="0" smtClean="0"/>
              <a:t>advantage and the capacity to not just cope with but to value and nurture both complexity and uncertainty</a:t>
            </a:r>
          </a:p>
          <a:p>
            <a:r>
              <a:rPr lang="en-AU" sz="1600" dirty="0" smtClean="0"/>
              <a:t>9. Futures work is a form of practical imagination.</a:t>
            </a:r>
          </a:p>
          <a:p>
            <a:pPr lvl="1"/>
            <a:r>
              <a:rPr lang="en-AU" sz="1200" dirty="0" smtClean="0"/>
              <a:t>The future can only ever be imagined, yet imagination is usually shaped and conditioned by the past, so it needs to be reoriented to present and future needs</a:t>
            </a:r>
          </a:p>
          <a:p>
            <a:r>
              <a:rPr lang="en-AU" sz="1600" dirty="0" smtClean="0"/>
              <a:t>10. Futures work challenges habit, making the present remarkable.</a:t>
            </a:r>
          </a:p>
          <a:p>
            <a:pPr lvl="1"/>
            <a:r>
              <a:rPr lang="en-AU" sz="1200" dirty="0" smtClean="0"/>
              <a:t>Practical imagination challenges habits that bind us to the past</a:t>
            </a:r>
          </a:p>
          <a:p>
            <a:r>
              <a:rPr lang="en-AU" sz="1600" dirty="0" smtClean="0"/>
              <a:t>11. Futures thinking, and the foresight work it inspires, involves nested relational nets and a relational logic to navigate these.</a:t>
            </a:r>
          </a:p>
          <a:p>
            <a:pPr lvl="1"/>
            <a:r>
              <a:rPr lang="en-AU" sz="1200" dirty="0" smtClean="0"/>
              <a:t>context is nested within multiple other contexts all of which interact in creative and often surprising ways</a:t>
            </a:r>
          </a:p>
          <a:p>
            <a:endParaRPr lang="en-AU" dirty="0"/>
          </a:p>
        </p:txBody>
      </p:sp>
    </p:spTree>
    <p:extLst>
      <p:ext uri="{BB962C8B-B14F-4D97-AF65-F5344CB8AC3E}">
        <p14:creationId xmlns:p14="http://schemas.microsoft.com/office/powerpoint/2010/main" val="1770098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59678"/>
            <a:ext cx="328092" cy="4952492"/>
          </a:xfrm>
        </p:spPr>
        <p:txBody>
          <a:bodyPr/>
          <a:lstStyle/>
          <a:p>
            <a:endParaRPr lang="en-AU" dirty="0"/>
          </a:p>
        </p:txBody>
      </p:sp>
      <p:sp>
        <p:nvSpPr>
          <p:cNvPr id="3" name="Content Placeholder 2"/>
          <p:cNvSpPr>
            <a:spLocks noGrp="1"/>
          </p:cNvSpPr>
          <p:nvPr>
            <p:ph idx="1"/>
          </p:nvPr>
        </p:nvSpPr>
        <p:spPr>
          <a:xfrm>
            <a:off x="2555776" y="569066"/>
            <a:ext cx="6016723" cy="5655156"/>
          </a:xfrm>
        </p:spPr>
        <p:txBody>
          <a:bodyPr>
            <a:normAutofit/>
          </a:bodyPr>
          <a:lstStyle/>
          <a:p>
            <a:r>
              <a:rPr lang="en-AU" sz="1600" dirty="0" smtClean="0"/>
              <a:t>12. Futures thinking and foresight are forms of anticipatory action learning.</a:t>
            </a:r>
          </a:p>
          <a:p>
            <a:pPr lvl="1"/>
            <a:r>
              <a:rPr lang="en-AU" sz="1200" dirty="0" smtClean="0"/>
              <a:t>Involves both individual and collective learning. This learning is framed as anticipatory as it is premised on thinking not about immediate ‘‘givens’’ that close down the future but on open ended and creative possibilities that are tested and explored through action</a:t>
            </a:r>
          </a:p>
          <a:p>
            <a:pPr marL="0" indent="0">
              <a:buNone/>
            </a:pPr>
            <a:r>
              <a:rPr lang="en-AU" sz="1600" dirty="0" smtClean="0"/>
              <a:t>To this list I have often been tempted to add Jim </a:t>
            </a:r>
            <a:r>
              <a:rPr lang="en-AU" sz="1600" dirty="0" err="1" smtClean="0"/>
              <a:t>Dator’s</a:t>
            </a:r>
            <a:r>
              <a:rPr lang="en-AU" sz="1600" dirty="0" smtClean="0"/>
              <a:t> challenge:</a:t>
            </a:r>
          </a:p>
          <a:p>
            <a:r>
              <a:rPr lang="en-AU" sz="1600" dirty="0" smtClean="0"/>
              <a:t>13. Any useful idea about the future must at first appear to be ridiculous.</a:t>
            </a:r>
          </a:p>
          <a:p>
            <a:pPr lvl="1"/>
            <a:r>
              <a:rPr lang="en-AU" sz="1200" dirty="0" smtClean="0"/>
              <a:t>Finally, the growing edge of social action of course is experimental and therefore can give form to quite surprising, or as Jim </a:t>
            </a:r>
            <a:r>
              <a:rPr lang="en-AU" sz="1200" dirty="0" err="1" smtClean="0"/>
              <a:t>Dator</a:t>
            </a:r>
            <a:r>
              <a:rPr lang="en-AU" sz="1200" dirty="0" smtClean="0"/>
              <a:t> would have it, ridiculous ideas. Principle 13 acknowledges that such ideas have utility in that they challenge assumptions and hold the space for alternatives thus generating the creative milieu from which truly useful and robust futures may emerge.</a:t>
            </a:r>
          </a:p>
          <a:p>
            <a:pPr lvl="1"/>
            <a:endParaRPr lang="en-AU" sz="1200" dirty="0" smtClean="0"/>
          </a:p>
          <a:p>
            <a:endParaRPr lang="en-AU" dirty="0"/>
          </a:p>
        </p:txBody>
      </p:sp>
    </p:spTree>
    <p:extLst>
      <p:ext uri="{BB962C8B-B14F-4D97-AF65-F5344CB8AC3E}">
        <p14:creationId xmlns:p14="http://schemas.microsoft.com/office/powerpoint/2010/main" val="412772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Foresight</a:t>
            </a:r>
            <a:endParaRPr lang="en-AU" dirty="0"/>
          </a:p>
        </p:txBody>
      </p:sp>
      <p:sp>
        <p:nvSpPr>
          <p:cNvPr id="3" name="Content Placeholder 2"/>
          <p:cNvSpPr>
            <a:spLocks noGrp="1"/>
          </p:cNvSpPr>
          <p:nvPr>
            <p:ph idx="1"/>
          </p:nvPr>
        </p:nvSpPr>
        <p:spPr/>
        <p:txBody>
          <a:bodyPr/>
          <a:lstStyle/>
          <a:p>
            <a:r>
              <a:rPr lang="en-AU" dirty="0" smtClean="0"/>
              <a:t>Principles guide and shape the interactive space in which the work occurs</a:t>
            </a:r>
          </a:p>
          <a:p>
            <a:r>
              <a:rPr lang="en-AU" dirty="0" smtClean="0"/>
              <a:t>Open context that depends on the presence of human needs, the inquiry they inspire and the action based thinking they provoke</a:t>
            </a:r>
            <a:endParaRPr lang="en-AU" dirty="0"/>
          </a:p>
        </p:txBody>
      </p:sp>
    </p:spTree>
    <p:extLst>
      <p:ext uri="{BB962C8B-B14F-4D97-AF65-F5344CB8AC3E}">
        <p14:creationId xmlns:p14="http://schemas.microsoft.com/office/powerpoint/2010/main" val="2764799549"/>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TM10001103[[fn=Headlines]]</Template>
  <TotalTime>612</TotalTime>
  <Words>744</Words>
  <Application>Microsoft Office PowerPoint</Application>
  <PresentationFormat>On-screen Show (4:3)</PresentationFormat>
  <Paragraphs>41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Schoolbook</vt:lpstr>
      <vt:lpstr>Corbel</vt:lpstr>
      <vt:lpstr>Headlines</vt:lpstr>
      <vt:lpstr>Creating a Future</vt:lpstr>
      <vt:lpstr>Land</vt:lpstr>
      <vt:lpstr>PowerPoint Presentation</vt:lpstr>
      <vt:lpstr>PowerPoint Presentation</vt:lpstr>
      <vt:lpstr>Principles </vt:lpstr>
      <vt:lpstr>PowerPoint Presentation</vt:lpstr>
      <vt:lpstr>PowerPoint Presentation</vt:lpstr>
      <vt:lpstr>Foresight</vt:lpstr>
    </vt:vector>
  </TitlesOfParts>
  <Company>University of the Sunshine Coast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Future</dc:title>
  <dc:creator>Kelly Chambers</dc:creator>
  <cp:lastModifiedBy>Kelly Chambers</cp:lastModifiedBy>
  <cp:revision>15</cp:revision>
  <dcterms:created xsi:type="dcterms:W3CDTF">2014-05-09T01:53:51Z</dcterms:created>
  <dcterms:modified xsi:type="dcterms:W3CDTF">2015-07-02T06:40:09Z</dcterms:modified>
</cp:coreProperties>
</file>