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8ED89-CCDE-45FC-A478-0762264166A1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4F63382-78C1-4118-BBD8-BD7A1AB3F8BD}">
      <dgm:prSet phldrT="[Text]"/>
      <dgm:spPr/>
      <dgm:t>
        <a:bodyPr/>
        <a:lstStyle/>
        <a:p>
          <a:r>
            <a:rPr lang="en-AU"/>
            <a:t>Contexts</a:t>
          </a:r>
        </a:p>
      </dgm:t>
    </dgm:pt>
    <dgm:pt modelId="{65A256EA-CF77-43DE-AC30-0B72A42F4E04}" type="parTrans" cxnId="{BEEBA019-3377-444D-A0AE-061970FD95F1}">
      <dgm:prSet/>
      <dgm:spPr/>
      <dgm:t>
        <a:bodyPr/>
        <a:lstStyle/>
        <a:p>
          <a:endParaRPr lang="en-AU"/>
        </a:p>
      </dgm:t>
    </dgm:pt>
    <dgm:pt modelId="{AAE91420-A426-47A7-8466-CD3B935EA119}" type="sibTrans" cxnId="{BEEBA019-3377-444D-A0AE-061970FD95F1}">
      <dgm:prSet/>
      <dgm:spPr/>
      <dgm:t>
        <a:bodyPr/>
        <a:lstStyle/>
        <a:p>
          <a:endParaRPr lang="en-AU"/>
        </a:p>
      </dgm:t>
    </dgm:pt>
    <dgm:pt modelId="{D9A1DC30-505D-4E2C-BF63-299C0DD7FCEC}">
      <dgm:prSet phldrT="[Text]"/>
      <dgm:spPr/>
      <dgm:t>
        <a:bodyPr/>
        <a:lstStyle/>
        <a:p>
          <a:r>
            <a:rPr lang="en-AU"/>
            <a:t>Relationships</a:t>
          </a:r>
        </a:p>
      </dgm:t>
    </dgm:pt>
    <dgm:pt modelId="{E3F1B470-82B9-415B-B1E9-2F7D437D26C1}" type="parTrans" cxnId="{82DEB62F-BDB4-411C-A950-FB5F3F007EAC}">
      <dgm:prSet/>
      <dgm:spPr/>
      <dgm:t>
        <a:bodyPr/>
        <a:lstStyle/>
        <a:p>
          <a:endParaRPr lang="en-AU"/>
        </a:p>
      </dgm:t>
    </dgm:pt>
    <dgm:pt modelId="{F97BF7E6-9756-4B1B-9135-6FB76E0AA6CA}" type="sibTrans" cxnId="{82DEB62F-BDB4-411C-A950-FB5F3F007EAC}">
      <dgm:prSet/>
      <dgm:spPr/>
      <dgm:t>
        <a:bodyPr/>
        <a:lstStyle/>
        <a:p>
          <a:endParaRPr lang="en-AU"/>
        </a:p>
      </dgm:t>
    </dgm:pt>
    <dgm:pt modelId="{0AE0A36B-BC02-427E-8706-A1A2B726E270}">
      <dgm:prSet phldrT="[Text]"/>
      <dgm:spPr/>
      <dgm:t>
        <a:bodyPr/>
        <a:lstStyle/>
        <a:p>
          <a:r>
            <a:rPr lang="en-AU"/>
            <a:t>Learning Ecology</a:t>
          </a:r>
        </a:p>
      </dgm:t>
    </dgm:pt>
    <dgm:pt modelId="{2C2EB2DD-B35E-4B03-92B8-CBC324FD86C6}" type="parTrans" cxnId="{CED7E8F4-66AF-4D21-A012-CFD7E15448E4}">
      <dgm:prSet/>
      <dgm:spPr/>
      <dgm:t>
        <a:bodyPr/>
        <a:lstStyle/>
        <a:p>
          <a:endParaRPr lang="en-AU"/>
        </a:p>
      </dgm:t>
    </dgm:pt>
    <dgm:pt modelId="{A0B8EEAF-E0DE-49FC-B19A-B7866C2647EB}" type="sibTrans" cxnId="{CED7E8F4-66AF-4D21-A012-CFD7E15448E4}">
      <dgm:prSet/>
      <dgm:spPr/>
      <dgm:t>
        <a:bodyPr/>
        <a:lstStyle/>
        <a:p>
          <a:endParaRPr lang="en-AU"/>
        </a:p>
      </dgm:t>
    </dgm:pt>
    <dgm:pt modelId="{B16FEC25-06EE-4693-9B46-3B5B6EC68A9A}">
      <dgm:prSet phldrT="[Text]"/>
      <dgm:spPr/>
      <dgm:t>
        <a:bodyPr/>
        <a:lstStyle/>
        <a:p>
          <a:r>
            <a:rPr lang="en-AU"/>
            <a:t>Resources</a:t>
          </a:r>
        </a:p>
      </dgm:t>
    </dgm:pt>
    <dgm:pt modelId="{9EDFA6E6-EB54-44A6-AC19-264E4D1CAAB1}" type="parTrans" cxnId="{0F8B972E-2475-4699-BA6D-ED87E376382A}">
      <dgm:prSet/>
      <dgm:spPr/>
      <dgm:t>
        <a:bodyPr/>
        <a:lstStyle/>
        <a:p>
          <a:endParaRPr lang="en-AU"/>
        </a:p>
      </dgm:t>
    </dgm:pt>
    <dgm:pt modelId="{5FEC26AA-7363-4924-8B69-7BC443D0B708}" type="sibTrans" cxnId="{0F8B972E-2475-4699-BA6D-ED87E376382A}">
      <dgm:prSet/>
      <dgm:spPr/>
      <dgm:t>
        <a:bodyPr/>
        <a:lstStyle/>
        <a:p>
          <a:endParaRPr lang="en-AU"/>
        </a:p>
      </dgm:t>
    </dgm:pt>
    <dgm:pt modelId="{81F0BB0B-D2BE-4945-82AB-8F0D204FC256}" type="pres">
      <dgm:prSet presAssocID="{C3E8ED89-CCDE-45FC-A478-0762264166A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2A63EBF-2B7A-4E22-8885-E25EE9788BD3}" type="pres">
      <dgm:prSet presAssocID="{C3E8ED89-CCDE-45FC-A478-0762264166A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98C730-37AF-4B5F-AD1C-3E344D113129}" type="pres">
      <dgm:prSet presAssocID="{C3E8ED89-CCDE-45FC-A478-0762264166A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43125DF-6519-4C27-BFF3-7EEC808C4CF6}" type="pres">
      <dgm:prSet presAssocID="{C3E8ED89-CCDE-45FC-A478-0762264166A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65FDF6-6867-4A8B-B2D1-967929013156}" type="pres">
      <dgm:prSet presAssocID="{C3E8ED89-CCDE-45FC-A478-0762264166A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6F3B6B8-FE15-4D55-9740-A304CCC1CFF8}" type="presOf" srcId="{C3E8ED89-CCDE-45FC-A478-0762264166A1}" destId="{81F0BB0B-D2BE-4945-82AB-8F0D204FC256}" srcOrd="0" destOrd="0" presId="urn:microsoft.com/office/officeart/2005/8/layout/pyramid4"/>
    <dgm:cxn modelId="{53E6D939-4A8C-4780-81C7-4AD837A5BBDA}" type="presOf" srcId="{B16FEC25-06EE-4693-9B46-3B5B6EC68A9A}" destId="{EC65FDF6-6867-4A8B-B2D1-967929013156}" srcOrd="0" destOrd="0" presId="urn:microsoft.com/office/officeart/2005/8/layout/pyramid4"/>
    <dgm:cxn modelId="{82DEB62F-BDB4-411C-A950-FB5F3F007EAC}" srcId="{C3E8ED89-CCDE-45FC-A478-0762264166A1}" destId="{D9A1DC30-505D-4E2C-BF63-299C0DD7FCEC}" srcOrd="1" destOrd="0" parTransId="{E3F1B470-82B9-415B-B1E9-2F7D437D26C1}" sibTransId="{F97BF7E6-9756-4B1B-9135-6FB76E0AA6CA}"/>
    <dgm:cxn modelId="{695C8ED6-C2F6-4CA4-85F3-228F5F9D3F77}" type="presOf" srcId="{0AE0A36B-BC02-427E-8706-A1A2B726E270}" destId="{243125DF-6519-4C27-BFF3-7EEC808C4CF6}" srcOrd="0" destOrd="0" presId="urn:microsoft.com/office/officeart/2005/8/layout/pyramid4"/>
    <dgm:cxn modelId="{0F8B972E-2475-4699-BA6D-ED87E376382A}" srcId="{C3E8ED89-CCDE-45FC-A478-0762264166A1}" destId="{B16FEC25-06EE-4693-9B46-3B5B6EC68A9A}" srcOrd="3" destOrd="0" parTransId="{9EDFA6E6-EB54-44A6-AC19-264E4D1CAAB1}" sibTransId="{5FEC26AA-7363-4924-8B69-7BC443D0B708}"/>
    <dgm:cxn modelId="{4D96C74E-8ABB-4B36-BD0A-37AA07FE4EFC}" type="presOf" srcId="{D9A1DC30-505D-4E2C-BF63-299C0DD7FCEC}" destId="{6798C730-37AF-4B5F-AD1C-3E344D113129}" srcOrd="0" destOrd="0" presId="urn:microsoft.com/office/officeart/2005/8/layout/pyramid4"/>
    <dgm:cxn modelId="{CED7E8F4-66AF-4D21-A012-CFD7E15448E4}" srcId="{C3E8ED89-CCDE-45FC-A478-0762264166A1}" destId="{0AE0A36B-BC02-427E-8706-A1A2B726E270}" srcOrd="2" destOrd="0" parTransId="{2C2EB2DD-B35E-4B03-92B8-CBC324FD86C6}" sibTransId="{A0B8EEAF-E0DE-49FC-B19A-B7866C2647EB}"/>
    <dgm:cxn modelId="{83C47158-A31C-4EF7-B7F8-E2D98B152A96}" type="presOf" srcId="{24F63382-78C1-4118-BBD8-BD7A1AB3F8BD}" destId="{72A63EBF-2B7A-4E22-8885-E25EE9788BD3}" srcOrd="0" destOrd="0" presId="urn:microsoft.com/office/officeart/2005/8/layout/pyramid4"/>
    <dgm:cxn modelId="{BEEBA019-3377-444D-A0AE-061970FD95F1}" srcId="{C3E8ED89-CCDE-45FC-A478-0762264166A1}" destId="{24F63382-78C1-4118-BBD8-BD7A1AB3F8BD}" srcOrd="0" destOrd="0" parTransId="{65A256EA-CF77-43DE-AC30-0B72A42F4E04}" sibTransId="{AAE91420-A426-47A7-8466-CD3B935EA119}"/>
    <dgm:cxn modelId="{6FEB210B-63EB-4B6D-BEC3-DED15607BD81}" type="presParOf" srcId="{81F0BB0B-D2BE-4945-82AB-8F0D204FC256}" destId="{72A63EBF-2B7A-4E22-8885-E25EE9788BD3}" srcOrd="0" destOrd="0" presId="urn:microsoft.com/office/officeart/2005/8/layout/pyramid4"/>
    <dgm:cxn modelId="{9A794AFE-576C-4756-99E7-C9F2E4C7FE6E}" type="presParOf" srcId="{81F0BB0B-D2BE-4945-82AB-8F0D204FC256}" destId="{6798C730-37AF-4B5F-AD1C-3E344D113129}" srcOrd="1" destOrd="0" presId="urn:microsoft.com/office/officeart/2005/8/layout/pyramid4"/>
    <dgm:cxn modelId="{523E1B39-C8BF-4326-BC48-D2E9FC8509DD}" type="presParOf" srcId="{81F0BB0B-D2BE-4945-82AB-8F0D204FC256}" destId="{243125DF-6519-4C27-BFF3-7EEC808C4CF6}" srcOrd="2" destOrd="0" presId="urn:microsoft.com/office/officeart/2005/8/layout/pyramid4"/>
    <dgm:cxn modelId="{A102327F-E63D-460A-8A18-75DDBEB6F72A}" type="presParOf" srcId="{81F0BB0B-D2BE-4945-82AB-8F0D204FC256}" destId="{EC65FDF6-6867-4A8B-B2D1-96792901315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3ACBF-A416-4F18-894B-228BF7C075B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76F3D83-B33B-4946-8370-E7E6B015046E}">
      <dgm:prSet phldrT="[Text]" custT="1"/>
      <dgm:spPr/>
      <dgm:t>
        <a:bodyPr/>
        <a:lstStyle/>
        <a:p>
          <a:r>
            <a:rPr lang="en-AU" sz="1100" b="1" u="sng" dirty="0" smtClean="0"/>
            <a:t>INTERPERSONAL</a:t>
          </a:r>
          <a:endParaRPr lang="en-AU" sz="1100" b="1" u="sng" dirty="0"/>
        </a:p>
        <a:p>
          <a:r>
            <a:rPr lang="en-AU" sz="1100" b="1" u="sng" dirty="0"/>
            <a:t>Relationships</a:t>
          </a:r>
          <a:r>
            <a:rPr lang="en-AU" sz="1100" dirty="0"/>
            <a:t> </a:t>
          </a:r>
        </a:p>
        <a:p>
          <a:r>
            <a:rPr lang="en-AU" sz="1100" dirty="0"/>
            <a:t>professional </a:t>
          </a:r>
        </a:p>
        <a:p>
          <a:r>
            <a:rPr lang="en-AU" sz="1100" dirty="0"/>
            <a:t>institutional </a:t>
          </a:r>
        </a:p>
        <a:p>
          <a:r>
            <a:rPr lang="en-AU" sz="1100" dirty="0"/>
            <a:t>family</a:t>
          </a:r>
        </a:p>
        <a:p>
          <a:r>
            <a:rPr lang="en-AU" sz="1100" dirty="0"/>
            <a:t>friends</a:t>
          </a:r>
        </a:p>
        <a:p>
          <a:r>
            <a:rPr lang="en-AU" sz="1100" dirty="0"/>
            <a:t>peers</a:t>
          </a:r>
        </a:p>
        <a:p>
          <a:endParaRPr lang="en-AU" sz="1100" dirty="0"/>
        </a:p>
      </dgm:t>
    </dgm:pt>
    <dgm:pt modelId="{B1C2E710-55C3-4D04-BFAE-5331B7F20847}" type="parTrans" cxnId="{F0C1A5BA-332B-46F2-8B60-A6B16F743670}">
      <dgm:prSet/>
      <dgm:spPr/>
      <dgm:t>
        <a:bodyPr/>
        <a:lstStyle/>
        <a:p>
          <a:endParaRPr lang="en-AU" sz="1100"/>
        </a:p>
      </dgm:t>
    </dgm:pt>
    <dgm:pt modelId="{7D4C6470-F2D3-4726-A36E-FD808EAE7305}" type="sibTrans" cxnId="{F0C1A5BA-332B-46F2-8B60-A6B16F743670}">
      <dgm:prSet/>
      <dgm:spPr/>
      <dgm:t>
        <a:bodyPr/>
        <a:lstStyle/>
        <a:p>
          <a:endParaRPr lang="en-AU" sz="1100"/>
        </a:p>
      </dgm:t>
    </dgm:pt>
    <dgm:pt modelId="{847CC9B6-1509-473C-A55A-30FF36F311C1}">
      <dgm:prSet phldrT="[Text]" custT="1"/>
      <dgm:spPr/>
      <dgm:t>
        <a:bodyPr/>
        <a:lstStyle/>
        <a:p>
          <a:r>
            <a:rPr lang="en-AU" sz="1100" b="1" u="sng"/>
            <a:t>Contexts</a:t>
          </a:r>
        </a:p>
        <a:p>
          <a:r>
            <a:rPr lang="en-AU" sz="1100" b="0" u="none"/>
            <a:t>Work Place</a:t>
          </a:r>
        </a:p>
        <a:p>
          <a:r>
            <a:rPr lang="en-AU" sz="1100" b="0" u="none"/>
            <a:t>Virtual Classes</a:t>
          </a:r>
        </a:p>
        <a:p>
          <a:r>
            <a:rPr lang="en-AU" sz="1100" b="0" u="none"/>
            <a:t>Real Classes</a:t>
          </a:r>
        </a:p>
        <a:p>
          <a:r>
            <a:rPr lang="en-AU" sz="1100" b="0" u="none"/>
            <a:t>Home</a:t>
          </a:r>
        </a:p>
        <a:p>
          <a:endParaRPr lang="en-AU" sz="1100" b="0" u="none"/>
        </a:p>
      </dgm:t>
    </dgm:pt>
    <dgm:pt modelId="{8A3619FE-A090-4F7C-99D1-712735817837}" type="parTrans" cxnId="{272F65FF-1C50-452E-AF20-7592698BBAAD}">
      <dgm:prSet/>
      <dgm:spPr/>
      <dgm:t>
        <a:bodyPr/>
        <a:lstStyle/>
        <a:p>
          <a:endParaRPr lang="en-AU" sz="1100"/>
        </a:p>
      </dgm:t>
    </dgm:pt>
    <dgm:pt modelId="{FC899735-E4C4-4F50-AAC3-5443C0458477}" type="sibTrans" cxnId="{272F65FF-1C50-452E-AF20-7592698BBAAD}">
      <dgm:prSet/>
      <dgm:spPr/>
      <dgm:t>
        <a:bodyPr/>
        <a:lstStyle/>
        <a:p>
          <a:endParaRPr lang="en-AU" sz="1100"/>
        </a:p>
      </dgm:t>
    </dgm:pt>
    <dgm:pt modelId="{CFA6DA7A-0914-4EEE-9FC2-42A665D7F218}">
      <dgm:prSet phldrT="[Text]" custT="1"/>
      <dgm:spPr/>
      <dgm:t>
        <a:bodyPr/>
        <a:lstStyle/>
        <a:p>
          <a:endParaRPr lang="en-AU" sz="1100" b="1" u="sng" dirty="0"/>
        </a:p>
        <a:p>
          <a:endParaRPr lang="en-AU" sz="1100" b="1" u="sng" dirty="0" smtClean="0"/>
        </a:p>
        <a:p>
          <a:r>
            <a:rPr lang="en-AU" sz="1100" b="1" u="sng" dirty="0" smtClean="0"/>
            <a:t>INTRAPERSONAL </a:t>
          </a:r>
          <a:r>
            <a:rPr lang="en-AU" sz="1100" b="1" u="sng" dirty="0"/>
            <a:t>PROCESSES</a:t>
          </a:r>
        </a:p>
        <a:p>
          <a:r>
            <a:rPr lang="en-AU" sz="1100" b="1" u="sng" dirty="0"/>
            <a:t>Developmen</a:t>
          </a:r>
          <a:r>
            <a:rPr lang="en-AU" sz="1100" dirty="0"/>
            <a:t>t of </a:t>
          </a:r>
        </a:p>
        <a:p>
          <a:r>
            <a:rPr lang="en-AU" sz="1100" dirty="0"/>
            <a:t>learner identity</a:t>
          </a:r>
        </a:p>
        <a:p>
          <a:r>
            <a:rPr lang="en-AU" sz="1100" dirty="0" err="1"/>
            <a:t>nouse</a:t>
          </a:r>
          <a:endParaRPr lang="en-AU" sz="1100" dirty="0"/>
        </a:p>
        <a:p>
          <a:r>
            <a:rPr lang="en-AU" sz="1100" dirty="0"/>
            <a:t>resource manager</a:t>
          </a:r>
        </a:p>
        <a:p>
          <a:r>
            <a:rPr lang="en-AU" sz="1100" dirty="0"/>
            <a:t>relationship manager </a:t>
          </a:r>
        </a:p>
        <a:p>
          <a:r>
            <a:rPr lang="en-AU" sz="1100" dirty="0"/>
            <a:t>self-efficacy</a:t>
          </a:r>
        </a:p>
        <a:p>
          <a:r>
            <a:rPr lang="en-AU" sz="1100" dirty="0"/>
            <a:t>communicative competence</a:t>
          </a:r>
        </a:p>
      </dgm:t>
    </dgm:pt>
    <dgm:pt modelId="{CE12F7E0-BB59-4498-AD9B-B4F40766E615}" type="parTrans" cxnId="{57660F98-6FC5-4595-AF72-B827D8FEBAC1}">
      <dgm:prSet/>
      <dgm:spPr/>
      <dgm:t>
        <a:bodyPr/>
        <a:lstStyle/>
        <a:p>
          <a:endParaRPr lang="en-AU" sz="1100"/>
        </a:p>
      </dgm:t>
    </dgm:pt>
    <dgm:pt modelId="{83529968-F442-4850-95C7-74DF93C0EA39}" type="sibTrans" cxnId="{57660F98-6FC5-4595-AF72-B827D8FEBAC1}">
      <dgm:prSet/>
      <dgm:spPr/>
      <dgm:t>
        <a:bodyPr/>
        <a:lstStyle/>
        <a:p>
          <a:endParaRPr lang="en-AU" sz="1100"/>
        </a:p>
      </dgm:t>
    </dgm:pt>
    <dgm:pt modelId="{ACB5DD12-9E14-4AD6-B175-5D9C397484B2}">
      <dgm:prSet phldrT="[Text]" custT="1"/>
      <dgm:spPr/>
      <dgm:t>
        <a:bodyPr/>
        <a:lstStyle/>
        <a:p>
          <a:r>
            <a:rPr lang="en-AU" sz="900" b="1" u="sng" dirty="0"/>
            <a:t>Resources</a:t>
          </a:r>
        </a:p>
        <a:p>
          <a:r>
            <a:rPr lang="en-AU" sz="900" dirty="0"/>
            <a:t>TPP </a:t>
          </a:r>
          <a:r>
            <a:rPr lang="en-AU" sz="900" dirty="0" smtClean="0"/>
            <a:t>curriculum</a:t>
          </a:r>
          <a:endParaRPr lang="en-AU" sz="900" dirty="0"/>
        </a:p>
        <a:p>
          <a:r>
            <a:rPr lang="en-AU" sz="900" dirty="0"/>
            <a:t>USQ staff and personnel</a:t>
          </a:r>
        </a:p>
        <a:p>
          <a:r>
            <a:rPr lang="en-AU" sz="900" dirty="0"/>
            <a:t>Family members</a:t>
          </a:r>
        </a:p>
        <a:p>
          <a:r>
            <a:rPr lang="en-AU" sz="900" dirty="0"/>
            <a:t>Family experiences</a:t>
          </a:r>
        </a:p>
        <a:p>
          <a:r>
            <a:rPr lang="en-AU" sz="900" dirty="0"/>
            <a:t>Friends</a:t>
          </a:r>
        </a:p>
        <a:p>
          <a:r>
            <a:rPr lang="en-AU" sz="900" dirty="0"/>
            <a:t>Work colleagues</a:t>
          </a:r>
        </a:p>
        <a:p>
          <a:r>
            <a:rPr lang="en-AU" sz="900" dirty="0"/>
            <a:t>Work experience</a:t>
          </a:r>
        </a:p>
        <a:p>
          <a:r>
            <a:rPr lang="en-AU" sz="900" dirty="0"/>
            <a:t>Peer learners</a:t>
          </a:r>
        </a:p>
        <a:p>
          <a:r>
            <a:rPr lang="en-AU" sz="900" dirty="0"/>
            <a:t>Personal experiences</a:t>
          </a:r>
        </a:p>
      </dgm:t>
    </dgm:pt>
    <dgm:pt modelId="{5FF426E1-B625-4499-A186-DA54EEFE7900}" type="parTrans" cxnId="{13B4F9F1-BC96-4ADE-B8EB-18615FA5FE3E}">
      <dgm:prSet/>
      <dgm:spPr/>
      <dgm:t>
        <a:bodyPr/>
        <a:lstStyle/>
        <a:p>
          <a:endParaRPr lang="en-AU" sz="1100"/>
        </a:p>
      </dgm:t>
    </dgm:pt>
    <dgm:pt modelId="{F66369BC-597D-46E5-BCD0-C3051B46634C}" type="sibTrans" cxnId="{13B4F9F1-BC96-4ADE-B8EB-18615FA5FE3E}">
      <dgm:prSet/>
      <dgm:spPr/>
      <dgm:t>
        <a:bodyPr/>
        <a:lstStyle/>
        <a:p>
          <a:endParaRPr lang="en-AU" sz="1100"/>
        </a:p>
      </dgm:t>
    </dgm:pt>
    <dgm:pt modelId="{72843BBD-9A83-4506-BDBD-B2091607D321}" type="pres">
      <dgm:prSet presAssocID="{3A53ACBF-A416-4F18-894B-228BF7C075B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4F527F2-78EF-46AC-B217-6A6785EEF745}" type="pres">
      <dgm:prSet presAssocID="{3A53ACBF-A416-4F18-894B-228BF7C075B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C0EB3C-C4C0-437B-B574-06FDDAB19CF6}" type="pres">
      <dgm:prSet presAssocID="{3A53ACBF-A416-4F18-894B-228BF7C075B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E0BD49-F038-4233-A54B-5121A94345CD}" type="pres">
      <dgm:prSet presAssocID="{3A53ACBF-A416-4F18-894B-228BF7C075B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C1ABED-CF9C-4C77-B4C0-0ACB4C7E333B}" type="pres">
      <dgm:prSet presAssocID="{3A53ACBF-A416-4F18-894B-228BF7C075B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7E944A7-0DAA-43F1-896F-FE49A696D8C9}" type="presOf" srcId="{B76F3D83-B33B-4946-8370-E7E6B015046E}" destId="{84F527F2-78EF-46AC-B217-6A6785EEF745}" srcOrd="0" destOrd="0" presId="urn:microsoft.com/office/officeart/2005/8/layout/pyramid4"/>
    <dgm:cxn modelId="{02DEF844-6C77-4F7C-AAA2-5004FF9685FD}" type="presOf" srcId="{CFA6DA7A-0914-4EEE-9FC2-42A665D7F218}" destId="{6EE0BD49-F038-4233-A54B-5121A94345CD}" srcOrd="0" destOrd="0" presId="urn:microsoft.com/office/officeart/2005/8/layout/pyramid4"/>
    <dgm:cxn modelId="{FB4AC303-C57F-4D16-9367-A64D6FAEE2B5}" type="presOf" srcId="{3A53ACBF-A416-4F18-894B-228BF7C075B9}" destId="{72843BBD-9A83-4506-BDBD-B2091607D321}" srcOrd="0" destOrd="0" presId="urn:microsoft.com/office/officeart/2005/8/layout/pyramid4"/>
    <dgm:cxn modelId="{57660F98-6FC5-4595-AF72-B827D8FEBAC1}" srcId="{3A53ACBF-A416-4F18-894B-228BF7C075B9}" destId="{CFA6DA7A-0914-4EEE-9FC2-42A665D7F218}" srcOrd="2" destOrd="0" parTransId="{CE12F7E0-BB59-4498-AD9B-B4F40766E615}" sibTransId="{83529968-F442-4850-95C7-74DF93C0EA39}"/>
    <dgm:cxn modelId="{13B4F9F1-BC96-4ADE-B8EB-18615FA5FE3E}" srcId="{3A53ACBF-A416-4F18-894B-228BF7C075B9}" destId="{ACB5DD12-9E14-4AD6-B175-5D9C397484B2}" srcOrd="3" destOrd="0" parTransId="{5FF426E1-B625-4499-A186-DA54EEFE7900}" sibTransId="{F66369BC-597D-46E5-BCD0-C3051B46634C}"/>
    <dgm:cxn modelId="{4222341A-DD5A-4865-A66C-7BDAEDD2270E}" type="presOf" srcId="{ACB5DD12-9E14-4AD6-B175-5D9C397484B2}" destId="{67C1ABED-CF9C-4C77-B4C0-0ACB4C7E333B}" srcOrd="0" destOrd="0" presId="urn:microsoft.com/office/officeart/2005/8/layout/pyramid4"/>
    <dgm:cxn modelId="{272F65FF-1C50-452E-AF20-7592698BBAAD}" srcId="{3A53ACBF-A416-4F18-894B-228BF7C075B9}" destId="{847CC9B6-1509-473C-A55A-30FF36F311C1}" srcOrd="1" destOrd="0" parTransId="{8A3619FE-A090-4F7C-99D1-712735817837}" sibTransId="{FC899735-E4C4-4F50-AAC3-5443C0458477}"/>
    <dgm:cxn modelId="{F0C1A5BA-332B-46F2-8B60-A6B16F743670}" srcId="{3A53ACBF-A416-4F18-894B-228BF7C075B9}" destId="{B76F3D83-B33B-4946-8370-E7E6B015046E}" srcOrd="0" destOrd="0" parTransId="{B1C2E710-55C3-4D04-BFAE-5331B7F20847}" sibTransId="{7D4C6470-F2D3-4726-A36E-FD808EAE7305}"/>
    <dgm:cxn modelId="{32D282FE-4261-462B-A6DC-BC844DF2BA81}" type="presOf" srcId="{847CC9B6-1509-473C-A55A-30FF36F311C1}" destId="{F5C0EB3C-C4C0-437B-B574-06FDDAB19CF6}" srcOrd="0" destOrd="0" presId="urn:microsoft.com/office/officeart/2005/8/layout/pyramid4"/>
    <dgm:cxn modelId="{7BEFB6A8-5FC3-4560-8537-2D6F5E5B03B6}" type="presParOf" srcId="{72843BBD-9A83-4506-BDBD-B2091607D321}" destId="{84F527F2-78EF-46AC-B217-6A6785EEF745}" srcOrd="0" destOrd="0" presId="urn:microsoft.com/office/officeart/2005/8/layout/pyramid4"/>
    <dgm:cxn modelId="{69B19B42-F499-4E50-BEAA-68661D1F7477}" type="presParOf" srcId="{72843BBD-9A83-4506-BDBD-B2091607D321}" destId="{F5C0EB3C-C4C0-437B-B574-06FDDAB19CF6}" srcOrd="1" destOrd="0" presId="urn:microsoft.com/office/officeart/2005/8/layout/pyramid4"/>
    <dgm:cxn modelId="{30B0ABEA-42A4-44BF-AB90-B4242D7FBDBA}" type="presParOf" srcId="{72843BBD-9A83-4506-BDBD-B2091607D321}" destId="{6EE0BD49-F038-4233-A54B-5121A94345CD}" srcOrd="2" destOrd="0" presId="urn:microsoft.com/office/officeart/2005/8/layout/pyramid4"/>
    <dgm:cxn modelId="{7473297E-3A6C-454B-B85B-DE802FE7D7ED}" type="presParOf" srcId="{72843BBD-9A83-4506-BDBD-B2091607D321}" destId="{67C1ABED-CF9C-4C77-B4C0-0ACB4C7E333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63EBF-2B7A-4E22-8885-E25EE9788BD3}">
      <dsp:nvSpPr>
        <dsp:cNvPr id="0" name=""/>
        <dsp:cNvSpPr/>
      </dsp:nvSpPr>
      <dsp:spPr>
        <a:xfrm>
          <a:off x="1929447" y="0"/>
          <a:ext cx="1627505" cy="16275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/>
            <a:t>Contexts</a:t>
          </a:r>
        </a:p>
      </dsp:txBody>
      <dsp:txXfrm>
        <a:off x="2336323" y="813753"/>
        <a:ext cx="813753" cy="813752"/>
      </dsp:txXfrm>
    </dsp:sp>
    <dsp:sp modelId="{6798C730-37AF-4B5F-AD1C-3E344D113129}">
      <dsp:nvSpPr>
        <dsp:cNvPr id="0" name=""/>
        <dsp:cNvSpPr/>
      </dsp:nvSpPr>
      <dsp:spPr>
        <a:xfrm>
          <a:off x="1115695" y="1627505"/>
          <a:ext cx="1627505" cy="16275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/>
            <a:t>Relationships</a:t>
          </a:r>
        </a:p>
      </dsp:txBody>
      <dsp:txXfrm>
        <a:off x="1522571" y="2441258"/>
        <a:ext cx="813753" cy="813752"/>
      </dsp:txXfrm>
    </dsp:sp>
    <dsp:sp modelId="{243125DF-6519-4C27-BFF3-7EEC808C4CF6}">
      <dsp:nvSpPr>
        <dsp:cNvPr id="0" name=""/>
        <dsp:cNvSpPr/>
      </dsp:nvSpPr>
      <dsp:spPr>
        <a:xfrm rot="10800000">
          <a:off x="1929447" y="1627505"/>
          <a:ext cx="1627505" cy="16275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/>
            <a:t>Learning Ecology</a:t>
          </a:r>
        </a:p>
      </dsp:txBody>
      <dsp:txXfrm rot="10800000">
        <a:off x="2336323" y="1627505"/>
        <a:ext cx="813753" cy="813752"/>
      </dsp:txXfrm>
    </dsp:sp>
    <dsp:sp modelId="{EC65FDF6-6867-4A8B-B2D1-967929013156}">
      <dsp:nvSpPr>
        <dsp:cNvPr id="0" name=""/>
        <dsp:cNvSpPr/>
      </dsp:nvSpPr>
      <dsp:spPr>
        <a:xfrm>
          <a:off x="2743200" y="1627505"/>
          <a:ext cx="1627505" cy="16275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/>
            <a:t>Resources</a:t>
          </a:r>
        </a:p>
      </dsp:txBody>
      <dsp:txXfrm>
        <a:off x="3150076" y="2441258"/>
        <a:ext cx="813753" cy="813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527F2-78EF-46AC-B217-6A6785EEF745}">
      <dsp:nvSpPr>
        <dsp:cNvPr id="0" name=""/>
        <dsp:cNvSpPr/>
      </dsp:nvSpPr>
      <dsp:spPr>
        <a:xfrm>
          <a:off x="1755813" y="0"/>
          <a:ext cx="3373915" cy="33739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u="sng" kern="1200" dirty="0" smtClean="0"/>
            <a:t>INTERPERSONAL</a:t>
          </a:r>
          <a:endParaRPr lang="en-AU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u="sng" kern="1200" dirty="0"/>
            <a:t>Relationships</a:t>
          </a:r>
          <a:r>
            <a:rPr lang="en-AU" sz="1100" kern="1200" dirty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professional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institutional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family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friends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peers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/>
        </a:p>
      </dsp:txBody>
      <dsp:txXfrm>
        <a:off x="2599292" y="1686958"/>
        <a:ext cx="1686957" cy="1686957"/>
      </dsp:txXfrm>
    </dsp:sp>
    <dsp:sp modelId="{F5C0EB3C-C4C0-437B-B574-06FDDAB19CF6}">
      <dsp:nvSpPr>
        <dsp:cNvPr id="0" name=""/>
        <dsp:cNvSpPr/>
      </dsp:nvSpPr>
      <dsp:spPr>
        <a:xfrm>
          <a:off x="68855" y="3373915"/>
          <a:ext cx="3373915" cy="33739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u="sng" kern="1200"/>
            <a:t>Contexts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u="none" kern="1200"/>
            <a:t>Work Place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u="none" kern="1200"/>
            <a:t>Virtual Classes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u="none" kern="1200"/>
            <a:t>Real Classes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0" u="none" kern="1200"/>
            <a:t>Home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b="0" u="none" kern="1200"/>
        </a:p>
      </dsp:txBody>
      <dsp:txXfrm>
        <a:off x="912334" y="5060873"/>
        <a:ext cx="1686957" cy="1686957"/>
      </dsp:txXfrm>
    </dsp:sp>
    <dsp:sp modelId="{6EE0BD49-F038-4233-A54B-5121A94345CD}">
      <dsp:nvSpPr>
        <dsp:cNvPr id="0" name=""/>
        <dsp:cNvSpPr/>
      </dsp:nvSpPr>
      <dsp:spPr>
        <a:xfrm rot="10800000">
          <a:off x="1755813" y="3373915"/>
          <a:ext cx="3373915" cy="33739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b="1" u="sng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b="1" u="sng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u="sng" kern="1200" dirty="0" smtClean="0"/>
            <a:t>INTRAPERSONAL </a:t>
          </a:r>
          <a:r>
            <a:rPr lang="en-AU" sz="1100" b="1" u="sng" kern="1200" dirty="0"/>
            <a:t>PROCESSES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u="sng" kern="1200" dirty="0"/>
            <a:t>Developmen</a:t>
          </a:r>
          <a:r>
            <a:rPr lang="en-AU" sz="1100" kern="1200" dirty="0"/>
            <a:t>t of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learner identity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err="1"/>
            <a:t>nouse</a:t>
          </a:r>
          <a:endParaRPr lang="en-AU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resource manager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relationship manager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self-efficacy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/>
            <a:t>communicative competence</a:t>
          </a:r>
        </a:p>
      </dsp:txBody>
      <dsp:txXfrm rot="10800000">
        <a:off x="2599292" y="3373915"/>
        <a:ext cx="1686957" cy="1686957"/>
      </dsp:txXfrm>
    </dsp:sp>
    <dsp:sp modelId="{67C1ABED-CF9C-4C77-B4C0-0ACB4C7E333B}">
      <dsp:nvSpPr>
        <dsp:cNvPr id="0" name=""/>
        <dsp:cNvSpPr/>
      </dsp:nvSpPr>
      <dsp:spPr>
        <a:xfrm>
          <a:off x="3442771" y="3373915"/>
          <a:ext cx="3373915" cy="33739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u="sng" kern="1200" dirty="0"/>
            <a:t>Resources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TPP </a:t>
          </a:r>
          <a:r>
            <a:rPr lang="en-AU" sz="900" kern="1200" dirty="0" smtClean="0"/>
            <a:t>curriculum</a:t>
          </a:r>
          <a:endParaRPr lang="en-AU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USQ staff and personnel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Family members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Family experiences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Friends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Work colleagues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Work experience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Peer learners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/>
            <a:t>Personal experiences</a:t>
          </a:r>
        </a:p>
      </dsp:txBody>
      <dsp:txXfrm>
        <a:off x="4286250" y="5060873"/>
        <a:ext cx="1686957" cy="168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3171" y="6518095"/>
            <a:ext cx="24986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2841" y="-52841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3171" y="6518095"/>
            <a:ext cx="24986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12000" y="2397208"/>
            <a:ext cx="7920000" cy="29252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>
              <a:defRPr/>
            </a:pPr>
            <a: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Enabling successful persistence with study</a:t>
            </a:r>
            <a:b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</a:br>
            <a: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/>
            </a:r>
            <a:b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</a:br>
            <a:r>
              <a:rPr lang="en-AU" sz="2800" i="1" kern="0" dirty="0">
                <a:solidFill>
                  <a:sysClr val="windowText" lastClr="000000"/>
                </a:solidFill>
                <a:latin typeface="Verdana"/>
              </a:rPr>
              <a:t>Developing Academic Literacies</a:t>
            </a:r>
            <a:endParaRPr lang="en-AU" sz="2800" b="1" i="1" kern="0" dirty="0">
              <a:solidFill>
                <a:srgbClr val="000000"/>
              </a:solidFill>
              <a:latin typeface="Verdana"/>
            </a:endParaRPr>
          </a:p>
          <a:p>
            <a:pPr marL="0" lvl="1" algn="ctr" defTabSz="914400">
              <a:defRPr/>
            </a:pPr>
            <a:r>
              <a:rPr lang="en-AU" sz="2800" kern="0" dirty="0">
                <a:solidFill>
                  <a:sysClr val="windowText" lastClr="000000"/>
                </a:solidFill>
                <a:latin typeface="Verdana"/>
              </a:rPr>
              <a:t/>
            </a:r>
            <a:br>
              <a:rPr lang="en-AU" sz="2800" kern="0" dirty="0">
                <a:solidFill>
                  <a:sysClr val="windowText" lastClr="000000"/>
                </a:solidFill>
                <a:latin typeface="Verdana"/>
              </a:rPr>
            </a:br>
            <a:r>
              <a:rPr kumimoji="0" lang="en-A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>NAEEA Queensland Symposium</a:t>
            </a:r>
          </a:p>
          <a:p>
            <a:pPr marL="0" lvl="1" algn="ctr" defTabSz="914400">
              <a:defRPr/>
            </a:pPr>
            <a:r>
              <a:rPr lang="en-AU" sz="2400" kern="0" dirty="0" smtClean="0">
                <a:solidFill>
                  <a:sysClr val="windowText" lastClr="000000"/>
                </a:solidFill>
                <a:latin typeface="Verdana"/>
              </a:rPr>
              <a:t>George Morrison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  <a:t/>
            </a:r>
            <a:b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</a:rPr>
            </a:b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72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Overcoming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Personalise Learning</a:t>
            </a:r>
            <a:endParaRPr lang="en-AU" dirty="0"/>
          </a:p>
          <a:p>
            <a:pPr lvl="1"/>
            <a:endParaRPr lang="en-AU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en-AU" sz="2400" b="0" dirty="0"/>
              <a:t>Manage </a:t>
            </a:r>
            <a:r>
              <a:rPr lang="en-AU" sz="2400" b="0" dirty="0" smtClean="0"/>
              <a:t>relationships</a:t>
            </a:r>
          </a:p>
          <a:p>
            <a:pPr lvl="0"/>
            <a:endParaRPr lang="en-AU" sz="2400" b="0" dirty="0"/>
          </a:p>
          <a:p>
            <a:pPr lvl="3"/>
            <a:r>
              <a:rPr lang="en-AU" sz="2000" dirty="0"/>
              <a:t>Assertively communicate learning needs</a:t>
            </a:r>
          </a:p>
          <a:p>
            <a:pPr lvl="3"/>
            <a:r>
              <a:rPr lang="en-AU" sz="2000" dirty="0"/>
              <a:t>Adopt inclusive study practices (get significant others involved)</a:t>
            </a:r>
          </a:p>
          <a:p>
            <a:pPr lvl="3"/>
            <a:r>
              <a:rPr lang="en-AU" sz="2000" dirty="0"/>
              <a:t>Form new relationships (Social Capital)</a:t>
            </a:r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152612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Overcoming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Personalise Learning</a:t>
            </a:r>
            <a:endParaRPr lang="en-AU" dirty="0"/>
          </a:p>
          <a:p>
            <a:pPr lvl="1"/>
            <a:endParaRPr lang="en-AU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AU" sz="2400" b="0" dirty="0" smtClean="0"/>
              <a:t>Embrace </a:t>
            </a:r>
            <a:r>
              <a:rPr lang="en-AU" sz="2400" b="0" dirty="0"/>
              <a:t>changes (Intrapersonal development)</a:t>
            </a:r>
          </a:p>
          <a:p>
            <a:pPr lvl="0"/>
            <a:endParaRPr lang="en-AU" sz="2400" b="0" dirty="0"/>
          </a:p>
          <a:p>
            <a:pPr lvl="3"/>
            <a:r>
              <a:rPr lang="en-AU" sz="2000" dirty="0"/>
              <a:t>Emerging identity</a:t>
            </a:r>
          </a:p>
          <a:p>
            <a:pPr lvl="3"/>
            <a:r>
              <a:rPr lang="en-AU" sz="2000" dirty="0"/>
              <a:t>Sense-of self</a:t>
            </a:r>
          </a:p>
          <a:p>
            <a:pPr lvl="3"/>
            <a:r>
              <a:rPr lang="en-AU" sz="2000" dirty="0"/>
              <a:t>Negotiate roles and responsibilities</a:t>
            </a:r>
          </a:p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375439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3"/>
            <a:ext cx="699007" cy="5371691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Sources of Support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08451"/>
              </p:ext>
            </p:extLst>
          </p:nvPr>
        </p:nvGraphicFramePr>
        <p:xfrm>
          <a:off x="1366089" y="627784"/>
          <a:ext cx="6125378" cy="5928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8806"/>
                <a:gridCol w="2473286"/>
                <a:gridCol w="2473286"/>
              </a:tblGrid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Student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Social Support resource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Area of support</a:t>
                      </a:r>
                      <a:endParaRPr lang="en-A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Andy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Older brother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Learning strategies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399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Ray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Husband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Moral support and encouragement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Cath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brother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Maths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Fred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father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Maths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399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Sue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boyfriend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Procrastination and Asking for help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Mary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sons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Computer Literacy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Derrick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wife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Language and Literacy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Clara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sister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Conceptual clarification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Catarina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sister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Child minding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Carol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Study group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Clearer explanations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Kev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Work colleagues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Proof reading and grammar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Rob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Work colleagues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Maths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399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John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Work supervisor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Negotiate work hours/conditions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Walter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Study group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Academic work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Brad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Social forum (then wife)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Clarification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399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Nat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Social forum, Facebook, classmates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Emotional resilience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19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Bob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Social forum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Course layout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  <a:tr h="399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Petra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Social forum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Clarification and connectedness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326" marR="45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2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2973"/>
            <a:ext cx="1079653" cy="5371691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Resources used to overcome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33459"/>
              </p:ext>
            </p:extLst>
          </p:nvPr>
        </p:nvGraphicFramePr>
        <p:xfrm>
          <a:off x="1266939" y="703716"/>
          <a:ext cx="6257580" cy="5074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4068"/>
                <a:gridCol w="1564068"/>
                <a:gridCol w="1564722"/>
                <a:gridCol w="1564722"/>
              </a:tblGrid>
              <a:tr h="687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Resources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Constraints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Competencies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err="1">
                          <a:effectLst/>
                        </a:rPr>
                        <a:t>Lifewide</a:t>
                      </a:r>
                      <a:r>
                        <a:rPr lang="en-AU" sz="1400" b="1" dirty="0">
                          <a:effectLst/>
                        </a:rPr>
                        <a:t> and lifelong learning</a:t>
                      </a:r>
                      <a:endParaRPr lang="en-A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</a:tr>
              <a:tr h="36642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Family and significant others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Work colleagues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Peer study groups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Formal meet-ups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Social Forum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USQ personnel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TPP curriculum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Procrastination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Low motivation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Conceptual difficulties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Study habits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Discipline knowledge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Responsibility conflicts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Self-regulation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Technical skills</a:t>
                      </a:r>
                      <a:endParaRPr lang="en-A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Time and study management skills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Computer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Formal language use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Mathematical knowledge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Cultural norms of academia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Help seeking behaviour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Pragmatic competence in academic discourse</a:t>
                      </a: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Development of transferable skills such as use of computers,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Management of social relations within microsystem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Development of resilience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Learning to learn in a new cultural situational context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Expanding communicative competence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254" marR="572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0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7846" y="358784"/>
            <a:ext cx="885532" cy="6119134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Example of a Personal Learning Ecology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7863782"/>
              </p:ext>
            </p:extLst>
          </p:nvPr>
        </p:nvGraphicFramePr>
        <p:xfrm>
          <a:off x="1553378" y="110169"/>
          <a:ext cx="6885542" cy="674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9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7846" y="35878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Ecological perspective on retention and attrition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7" y="1774171"/>
            <a:ext cx="5697753" cy="435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40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7846" y="35878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Discussion, clarification and questions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lvl="3" indent="0">
              <a:buNone/>
            </a:pPr>
            <a:endParaRPr lang="en-AU" sz="2000" dirty="0"/>
          </a:p>
          <a:p>
            <a:pPr lvl="3"/>
            <a:endParaRPr lang="en-AU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sp>
        <p:nvSpPr>
          <p:cNvPr id="2" name="Wave 1"/>
          <p:cNvSpPr/>
          <p:nvPr/>
        </p:nvSpPr>
        <p:spPr>
          <a:xfrm>
            <a:off x="2467155" y="3105509"/>
            <a:ext cx="4019909" cy="1604514"/>
          </a:xfrm>
          <a:prstGeom prst="wav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A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91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6C1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The basic research questions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EC6C1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What are the constraints to successful persistence experienced by TPP students?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Social </a:t>
            </a:r>
            <a:r>
              <a:rPr lang="en-AU" dirty="0"/>
              <a:t>and Academic Integration (Tinto)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Social Reproduction theory (Bourdieu</a:t>
            </a:r>
            <a:r>
              <a:rPr lang="en-AU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/>
              <a:t>How do students overcome constraints to successful persistence</a:t>
            </a:r>
            <a:r>
              <a:rPr lang="en-AU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Ecological theory (Bronfenbrenner)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Personal Learning Ecologies (Jackson)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39992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Constraints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Socio-economic constraints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Non-study commitments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Employment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/>
              <a:t>Family roles and responsibilities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37034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Constraints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Low levels of academic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	</a:t>
            </a:r>
            <a:r>
              <a:rPr lang="en-AU" sz="2400" b="0" dirty="0"/>
              <a:t>Limited prior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	Overconfidence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	Unrealistic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	False beliefs about tertiary level study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	Low </a:t>
            </a:r>
            <a:r>
              <a:rPr lang="en-AU" dirty="0"/>
              <a:t>levels of literacy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426621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Constraints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Low levels of interpersonal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Unable to manage social relations (get support)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Difficulties with self-regulation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Difficulties with cooperation and collaborative learning within Microsystem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14380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Constraints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Low levels of communicative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Unfamiliarity with university discursive and literacy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Difficulties communicating support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Difficulties communicating with academics, and vice versa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0" dirty="0"/>
              <a:t>Difficulties expanding communicative competence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1622655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Overcoming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800" b="1" dirty="0" smtClean="0"/>
              <a:t>Personal Learning Ecology</a:t>
            </a:r>
          </a:p>
          <a:p>
            <a:pPr lvl="1"/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6549724"/>
              </p:ext>
            </p:extLst>
          </p:nvPr>
        </p:nvGraphicFramePr>
        <p:xfrm>
          <a:off x="1916935" y="2980300"/>
          <a:ext cx="5486400" cy="325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51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Overcoming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Personalise Learning</a:t>
            </a:r>
            <a:endParaRPr lang="en-AU" dirty="0"/>
          </a:p>
          <a:p>
            <a:pPr lvl="1"/>
            <a:endParaRPr lang="en-AU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AU" dirty="0" smtClean="0"/>
              <a:t>Set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397011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3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EC6C10"/>
                </a:solidFill>
                <a:latin typeface="Verdana"/>
              </a:rPr>
              <a:t>Overcoming Constraints</a:t>
            </a:r>
            <a:endParaRPr lang="en-AU" dirty="0">
              <a:solidFill>
                <a:srgbClr val="EC6C10"/>
              </a:solidFill>
              <a:latin typeface="Verdan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2000" y="2132855"/>
            <a:ext cx="7920880" cy="4423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Personalise Learning</a:t>
            </a:r>
            <a:endParaRPr lang="en-AU" dirty="0"/>
          </a:p>
          <a:p>
            <a:pPr lvl="1"/>
            <a:endParaRPr lang="en-AU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AU" sz="2400" b="0" dirty="0"/>
              <a:t>Manage </a:t>
            </a:r>
            <a:r>
              <a:rPr lang="en-AU" sz="2400" b="0" dirty="0" smtClean="0"/>
              <a:t>resources</a:t>
            </a:r>
          </a:p>
          <a:p>
            <a:pPr lvl="0"/>
            <a:endParaRPr lang="en-AU" sz="2400" b="0" dirty="0"/>
          </a:p>
          <a:p>
            <a:pPr lvl="3"/>
            <a:r>
              <a:rPr lang="en-AU" sz="2000" b="0" dirty="0"/>
              <a:t>Identify</a:t>
            </a:r>
          </a:p>
          <a:p>
            <a:pPr lvl="3"/>
            <a:r>
              <a:rPr lang="en-AU" sz="2000" b="0" dirty="0"/>
              <a:t>Access </a:t>
            </a:r>
          </a:p>
          <a:p>
            <a:pPr lvl="3"/>
            <a:r>
              <a:rPr lang="en-AU" sz="2000" b="0" dirty="0"/>
              <a:t>Utilise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76719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465</Words>
  <Application>Microsoft Office PowerPoint</Application>
  <PresentationFormat>On-screen Show (4:3)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Subtitle  Presenter’s name</dc:title>
  <dc:creator>Alan Tai</dc:creator>
  <cp:lastModifiedBy>Marcus Harmes</cp:lastModifiedBy>
  <cp:revision>16</cp:revision>
  <dcterms:created xsi:type="dcterms:W3CDTF">2014-12-04T03:27:29Z</dcterms:created>
  <dcterms:modified xsi:type="dcterms:W3CDTF">2015-07-06T03:05:17Z</dcterms:modified>
</cp:coreProperties>
</file>