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34.jpg" ContentType="image/png"/>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6"/>
  </p:notesMasterIdLst>
  <p:handoutMasterIdLst>
    <p:handoutMasterId r:id="rId37"/>
  </p:handoutMasterIdLst>
  <p:sldIdLst>
    <p:sldId id="305" r:id="rId2"/>
    <p:sldId id="439" r:id="rId3"/>
    <p:sldId id="441" r:id="rId4"/>
    <p:sldId id="413" r:id="rId5"/>
    <p:sldId id="415" r:id="rId6"/>
    <p:sldId id="448" r:id="rId7"/>
    <p:sldId id="383" r:id="rId8"/>
    <p:sldId id="414" r:id="rId9"/>
    <p:sldId id="388" r:id="rId10"/>
    <p:sldId id="389" r:id="rId11"/>
    <p:sldId id="386" r:id="rId12"/>
    <p:sldId id="384" r:id="rId13"/>
    <p:sldId id="387" r:id="rId14"/>
    <p:sldId id="443" r:id="rId15"/>
    <p:sldId id="447" r:id="rId16"/>
    <p:sldId id="401" r:id="rId17"/>
    <p:sldId id="402" r:id="rId18"/>
    <p:sldId id="403" r:id="rId19"/>
    <p:sldId id="440" r:id="rId20"/>
    <p:sldId id="427" r:id="rId21"/>
    <p:sldId id="428" r:id="rId22"/>
    <p:sldId id="429" r:id="rId23"/>
    <p:sldId id="431" r:id="rId24"/>
    <p:sldId id="430" r:id="rId25"/>
    <p:sldId id="432" r:id="rId26"/>
    <p:sldId id="434" r:id="rId27"/>
    <p:sldId id="437" r:id="rId28"/>
    <p:sldId id="438" r:id="rId29"/>
    <p:sldId id="395" r:id="rId30"/>
    <p:sldId id="416" r:id="rId31"/>
    <p:sldId id="417" r:id="rId32"/>
    <p:sldId id="420" r:id="rId33"/>
    <p:sldId id="405" r:id="rId34"/>
    <p:sldId id="442" r:id="rId35"/>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586" autoAdjust="0"/>
  </p:normalViewPr>
  <p:slideViewPr>
    <p:cSldViewPr>
      <p:cViewPr varScale="1">
        <p:scale>
          <a:sx n="92" d="100"/>
          <a:sy n="92" d="100"/>
        </p:scale>
        <p:origin x="-1344" y="-102"/>
      </p:cViewPr>
      <p:guideLst>
        <p:guide orient="horz" pos="216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862" y="648"/>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3813" y="0"/>
            <a:ext cx="2933700" cy="495300"/>
          </a:xfrm>
          <a:prstGeom prst="rect">
            <a:avLst/>
          </a:prstGeom>
        </p:spPr>
        <p:txBody>
          <a:bodyPr vert="horz" lIns="91440" tIns="45720" rIns="91440" bIns="45720" rtlCol="0"/>
          <a:lstStyle>
            <a:lvl1pPr algn="r">
              <a:defRPr sz="1200"/>
            </a:lvl1pPr>
          </a:lstStyle>
          <a:p>
            <a:fld id="{7B11C7DE-D2A8-4101-B5AD-821381ED3E14}" type="datetimeFigureOut">
              <a:rPr lang="en-US" smtClean="0"/>
              <a:pPr/>
              <a:t>6/24/2014</a:t>
            </a:fld>
            <a:endParaRPr lang="en-US"/>
          </a:p>
        </p:txBody>
      </p:sp>
      <p:sp>
        <p:nvSpPr>
          <p:cNvPr id="4" name="Footer Placeholder 3"/>
          <p:cNvSpPr>
            <a:spLocks noGrp="1"/>
          </p:cNvSpPr>
          <p:nvPr>
            <p:ph type="ftr" sz="quarter" idx="2"/>
          </p:nvPr>
        </p:nvSpPr>
        <p:spPr>
          <a:xfrm>
            <a:off x="0" y="9409113"/>
            <a:ext cx="29337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3813" y="9409113"/>
            <a:ext cx="2933700" cy="495300"/>
          </a:xfrm>
          <a:prstGeom prst="rect">
            <a:avLst/>
          </a:prstGeom>
        </p:spPr>
        <p:txBody>
          <a:bodyPr vert="horz" lIns="91440" tIns="45720" rIns="91440" bIns="45720" rtlCol="0" anchor="b"/>
          <a:lstStyle>
            <a:lvl1pPr algn="r">
              <a:defRPr sz="1200"/>
            </a:lvl1pPr>
          </a:lstStyle>
          <a:p>
            <a:fld id="{56655571-D8DE-4EA8-9A91-98139AAF3A2C}" type="slidenum">
              <a:rPr lang="en-US" smtClean="0"/>
              <a:pPr/>
              <a:t>‹#›</a:t>
            </a:fld>
            <a:endParaRPr lang="en-US"/>
          </a:p>
        </p:txBody>
      </p:sp>
    </p:spTree>
    <p:extLst>
      <p:ext uri="{BB962C8B-B14F-4D97-AF65-F5344CB8AC3E}">
        <p14:creationId xmlns:p14="http://schemas.microsoft.com/office/powerpoint/2010/main" val="216880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166" tIns="45583" rIns="91166" bIns="45583" rtlCol="0"/>
          <a:lstStyle>
            <a:lvl1pPr algn="l">
              <a:defRPr sz="1200"/>
            </a:lvl1pPr>
          </a:lstStyle>
          <a:p>
            <a:endParaRPr lang="en-AU" dirty="0"/>
          </a:p>
        </p:txBody>
      </p:sp>
      <p:sp>
        <p:nvSpPr>
          <p:cNvPr id="3" name="Date Placeholder 2"/>
          <p:cNvSpPr>
            <a:spLocks noGrp="1"/>
          </p:cNvSpPr>
          <p:nvPr>
            <p:ph type="dt" idx="1"/>
          </p:nvPr>
        </p:nvSpPr>
        <p:spPr>
          <a:xfrm>
            <a:off x="3834257" y="0"/>
            <a:ext cx="2933277" cy="495300"/>
          </a:xfrm>
          <a:prstGeom prst="rect">
            <a:avLst/>
          </a:prstGeom>
        </p:spPr>
        <p:txBody>
          <a:bodyPr vert="horz" lIns="91166" tIns="45583" rIns="91166" bIns="45583" rtlCol="0"/>
          <a:lstStyle>
            <a:lvl1pPr algn="r">
              <a:defRPr sz="1200"/>
            </a:lvl1pPr>
          </a:lstStyle>
          <a:p>
            <a:fld id="{665D3598-D408-4F56-9541-269D6403F71B}" type="datetimeFigureOut">
              <a:rPr lang="en-US" smtClean="0"/>
              <a:pPr/>
              <a:t>6/24/2014</a:t>
            </a:fld>
            <a:endParaRPr lang="en-AU" dirty="0"/>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166" tIns="45583" rIns="91166" bIns="45583" rtlCol="0" anchor="ctr"/>
          <a:lstStyle/>
          <a:p>
            <a:endParaRPr lang="en-AU" dirty="0"/>
          </a:p>
        </p:txBody>
      </p:sp>
      <p:sp>
        <p:nvSpPr>
          <p:cNvPr id="5" name="Notes Placeholder 4"/>
          <p:cNvSpPr>
            <a:spLocks noGrp="1"/>
          </p:cNvSpPr>
          <p:nvPr>
            <p:ph type="body" sz="quarter" idx="3"/>
          </p:nvPr>
        </p:nvSpPr>
        <p:spPr>
          <a:xfrm>
            <a:off x="676910" y="4705351"/>
            <a:ext cx="5415280" cy="4457700"/>
          </a:xfrm>
          <a:prstGeom prst="rect">
            <a:avLst/>
          </a:prstGeom>
        </p:spPr>
        <p:txBody>
          <a:bodyPr vert="horz" lIns="91166" tIns="45583" rIns="91166" bIns="45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982"/>
            <a:ext cx="2933277" cy="495300"/>
          </a:xfrm>
          <a:prstGeom prst="rect">
            <a:avLst/>
          </a:prstGeom>
        </p:spPr>
        <p:txBody>
          <a:bodyPr vert="horz" lIns="91166" tIns="45583" rIns="91166" bIns="4558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34257" y="9408982"/>
            <a:ext cx="2933277" cy="495300"/>
          </a:xfrm>
          <a:prstGeom prst="rect">
            <a:avLst/>
          </a:prstGeom>
        </p:spPr>
        <p:txBody>
          <a:bodyPr vert="horz" lIns="91166" tIns="45583" rIns="91166" bIns="45583" rtlCol="0" anchor="b"/>
          <a:lstStyle>
            <a:lvl1pPr algn="r">
              <a:defRPr sz="1200"/>
            </a:lvl1pPr>
          </a:lstStyle>
          <a:p>
            <a:fld id="{133B9817-05D0-460A-B431-BC9B67223116}" type="slidenum">
              <a:rPr lang="en-AU" smtClean="0"/>
              <a:pPr/>
              <a:t>‹#›</a:t>
            </a:fld>
            <a:endParaRPr lang="en-AU" dirty="0"/>
          </a:p>
        </p:txBody>
      </p:sp>
    </p:spTree>
    <p:extLst>
      <p:ext uri="{BB962C8B-B14F-4D97-AF65-F5344CB8AC3E}">
        <p14:creationId xmlns:p14="http://schemas.microsoft.com/office/powerpoint/2010/main" val="74862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1</a:t>
            </a:fld>
            <a:endParaRPr lang="en-AU" dirty="0"/>
          </a:p>
        </p:txBody>
      </p:sp>
    </p:spTree>
    <p:extLst>
      <p:ext uri="{BB962C8B-B14F-4D97-AF65-F5344CB8AC3E}">
        <p14:creationId xmlns:p14="http://schemas.microsoft.com/office/powerpoint/2010/main" val="224029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5060" name="Slide Number Placeholder 3"/>
          <p:cNvSpPr>
            <a:spLocks noGrp="1"/>
          </p:cNvSpPr>
          <p:nvPr>
            <p:ph type="sldNum" sz="quarter" idx="5"/>
          </p:nvPr>
        </p:nvSpPr>
        <p:spPr bwMode="auto">
          <a:noFill/>
          <a:ln>
            <a:miter lim="800000"/>
            <a:headEnd/>
            <a:tailEnd/>
          </a:ln>
        </p:spPr>
        <p:txBody>
          <a:bodyPr/>
          <a:lstStyle/>
          <a:p>
            <a:fld id="{326BCB89-CAB3-4AF3-9842-FEB685F4F38F}" type="slidenum">
              <a:rPr lang="en-AU"/>
              <a:pPr/>
              <a:t>10</a:t>
            </a:fld>
            <a:endParaRPr lang="en-AU"/>
          </a:p>
        </p:txBody>
      </p:sp>
    </p:spTree>
    <p:extLst>
      <p:ext uri="{BB962C8B-B14F-4D97-AF65-F5344CB8AC3E}">
        <p14:creationId xmlns:p14="http://schemas.microsoft.com/office/powerpoint/2010/main" val="8347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11</a:t>
            </a:fld>
            <a:endParaRPr lang="en-AU" dirty="0"/>
          </a:p>
        </p:txBody>
      </p:sp>
    </p:spTree>
    <p:extLst>
      <p:ext uri="{BB962C8B-B14F-4D97-AF65-F5344CB8AC3E}">
        <p14:creationId xmlns:p14="http://schemas.microsoft.com/office/powerpoint/2010/main" val="169043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12</a:t>
            </a:fld>
            <a:endParaRPr lang="en-AU" dirty="0"/>
          </a:p>
        </p:txBody>
      </p:sp>
    </p:spTree>
    <p:extLst>
      <p:ext uri="{BB962C8B-B14F-4D97-AF65-F5344CB8AC3E}">
        <p14:creationId xmlns:p14="http://schemas.microsoft.com/office/powerpoint/2010/main" val="302524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AU"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A407D33E-4FD6-48DB-AF19-914580FCBA90}" type="slidenum">
              <a:rPr lang="en-AU"/>
              <a:pPr/>
              <a:t>13</a:t>
            </a:fld>
            <a:endParaRPr lang="en-AU"/>
          </a:p>
        </p:txBody>
      </p:sp>
    </p:spTree>
    <p:extLst>
      <p:ext uri="{BB962C8B-B14F-4D97-AF65-F5344CB8AC3E}">
        <p14:creationId xmlns:p14="http://schemas.microsoft.com/office/powerpoint/2010/main" val="311753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3B9817-05D0-460A-B431-BC9B67223116}" type="slidenum">
              <a:rPr lang="en-AU" smtClean="0"/>
              <a:pPr/>
              <a:t>14</a:t>
            </a:fld>
            <a:endParaRPr lang="en-AU" dirty="0"/>
          </a:p>
        </p:txBody>
      </p:sp>
    </p:spTree>
    <p:extLst>
      <p:ext uri="{BB962C8B-B14F-4D97-AF65-F5344CB8AC3E}">
        <p14:creationId xmlns:p14="http://schemas.microsoft.com/office/powerpoint/2010/main" val="117110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15</a:t>
            </a:fld>
            <a:endParaRPr lang="en-AU" dirty="0"/>
          </a:p>
        </p:txBody>
      </p:sp>
    </p:spTree>
    <p:extLst>
      <p:ext uri="{BB962C8B-B14F-4D97-AF65-F5344CB8AC3E}">
        <p14:creationId xmlns:p14="http://schemas.microsoft.com/office/powerpoint/2010/main" val="113001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16</a:t>
            </a:fld>
            <a:endParaRPr lang="en-AU" dirty="0"/>
          </a:p>
        </p:txBody>
      </p:sp>
    </p:spTree>
    <p:extLst>
      <p:ext uri="{BB962C8B-B14F-4D97-AF65-F5344CB8AC3E}">
        <p14:creationId xmlns:p14="http://schemas.microsoft.com/office/powerpoint/2010/main" val="308491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B9817-05D0-460A-B431-BC9B67223116}" type="slidenum">
              <a:rPr lang="en-AU" smtClean="0"/>
              <a:pPr/>
              <a:t>17</a:t>
            </a:fld>
            <a:endParaRPr lang="en-AU" dirty="0"/>
          </a:p>
        </p:txBody>
      </p:sp>
    </p:spTree>
    <p:extLst>
      <p:ext uri="{BB962C8B-B14F-4D97-AF65-F5344CB8AC3E}">
        <p14:creationId xmlns:p14="http://schemas.microsoft.com/office/powerpoint/2010/main" val="363456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18</a:t>
            </a:fld>
            <a:endParaRPr lang="en-AU" dirty="0"/>
          </a:p>
        </p:txBody>
      </p:sp>
    </p:spTree>
    <p:extLst>
      <p:ext uri="{BB962C8B-B14F-4D97-AF65-F5344CB8AC3E}">
        <p14:creationId xmlns:p14="http://schemas.microsoft.com/office/powerpoint/2010/main" val="135847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19</a:t>
            </a:fld>
            <a:endParaRPr lang="en-AU" dirty="0"/>
          </a:p>
        </p:txBody>
      </p:sp>
    </p:spTree>
    <p:extLst>
      <p:ext uri="{BB962C8B-B14F-4D97-AF65-F5344CB8AC3E}">
        <p14:creationId xmlns:p14="http://schemas.microsoft.com/office/powerpoint/2010/main" val="404412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a:t>
            </a:fld>
            <a:endParaRPr lang="en-AU" dirty="0"/>
          </a:p>
        </p:txBody>
      </p:sp>
    </p:spTree>
    <p:extLst>
      <p:ext uri="{BB962C8B-B14F-4D97-AF65-F5344CB8AC3E}">
        <p14:creationId xmlns:p14="http://schemas.microsoft.com/office/powerpoint/2010/main" val="3690148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20</a:t>
            </a:fld>
            <a:endParaRPr lang="en-AU" dirty="0"/>
          </a:p>
        </p:txBody>
      </p:sp>
    </p:spTree>
    <p:extLst>
      <p:ext uri="{BB962C8B-B14F-4D97-AF65-F5344CB8AC3E}">
        <p14:creationId xmlns:p14="http://schemas.microsoft.com/office/powerpoint/2010/main" val="75949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21</a:t>
            </a:fld>
            <a:endParaRPr lang="en-AU" dirty="0"/>
          </a:p>
        </p:txBody>
      </p:sp>
    </p:spTree>
    <p:extLst>
      <p:ext uri="{BB962C8B-B14F-4D97-AF65-F5344CB8AC3E}">
        <p14:creationId xmlns:p14="http://schemas.microsoft.com/office/powerpoint/2010/main" val="174005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22</a:t>
            </a:fld>
            <a:endParaRPr lang="en-AU" dirty="0"/>
          </a:p>
        </p:txBody>
      </p:sp>
    </p:spTree>
    <p:extLst>
      <p:ext uri="{BB962C8B-B14F-4D97-AF65-F5344CB8AC3E}">
        <p14:creationId xmlns:p14="http://schemas.microsoft.com/office/powerpoint/2010/main" val="398881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23</a:t>
            </a:fld>
            <a:endParaRPr lang="en-AU" dirty="0"/>
          </a:p>
        </p:txBody>
      </p:sp>
    </p:spTree>
    <p:extLst>
      <p:ext uri="{BB962C8B-B14F-4D97-AF65-F5344CB8AC3E}">
        <p14:creationId xmlns:p14="http://schemas.microsoft.com/office/powerpoint/2010/main" val="418060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24</a:t>
            </a:fld>
            <a:endParaRPr lang="en-AU" dirty="0"/>
          </a:p>
        </p:txBody>
      </p:sp>
    </p:spTree>
    <p:extLst>
      <p:ext uri="{BB962C8B-B14F-4D97-AF65-F5344CB8AC3E}">
        <p14:creationId xmlns:p14="http://schemas.microsoft.com/office/powerpoint/2010/main" val="36938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25</a:t>
            </a:fld>
            <a:endParaRPr lang="en-AU" dirty="0"/>
          </a:p>
        </p:txBody>
      </p:sp>
    </p:spTree>
    <p:extLst>
      <p:ext uri="{BB962C8B-B14F-4D97-AF65-F5344CB8AC3E}">
        <p14:creationId xmlns:p14="http://schemas.microsoft.com/office/powerpoint/2010/main" val="340433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26</a:t>
            </a:fld>
            <a:endParaRPr lang="en-AU" dirty="0"/>
          </a:p>
        </p:txBody>
      </p:sp>
    </p:spTree>
    <p:extLst>
      <p:ext uri="{BB962C8B-B14F-4D97-AF65-F5344CB8AC3E}">
        <p14:creationId xmlns:p14="http://schemas.microsoft.com/office/powerpoint/2010/main" val="240817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27</a:t>
            </a:fld>
            <a:endParaRPr lang="en-AU" dirty="0"/>
          </a:p>
        </p:txBody>
      </p:sp>
    </p:spTree>
    <p:extLst>
      <p:ext uri="{BB962C8B-B14F-4D97-AF65-F5344CB8AC3E}">
        <p14:creationId xmlns:p14="http://schemas.microsoft.com/office/powerpoint/2010/main" val="2553733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28</a:t>
            </a:fld>
            <a:endParaRPr lang="en-AU" dirty="0"/>
          </a:p>
        </p:txBody>
      </p:sp>
    </p:spTree>
    <p:extLst>
      <p:ext uri="{BB962C8B-B14F-4D97-AF65-F5344CB8AC3E}">
        <p14:creationId xmlns:p14="http://schemas.microsoft.com/office/powerpoint/2010/main" val="196675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133B9817-05D0-460A-B431-BC9B67223116}" type="slidenum">
              <a:rPr lang="en-AU" smtClean="0"/>
              <a:pPr/>
              <a:t>29</a:t>
            </a:fld>
            <a:endParaRPr lang="en-AU" dirty="0"/>
          </a:p>
        </p:txBody>
      </p:sp>
    </p:spTree>
    <p:extLst>
      <p:ext uri="{BB962C8B-B14F-4D97-AF65-F5344CB8AC3E}">
        <p14:creationId xmlns:p14="http://schemas.microsoft.com/office/powerpoint/2010/main" val="293628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3B9817-05D0-460A-B431-BC9B67223116}" type="slidenum">
              <a:rPr lang="en-AU" smtClean="0"/>
              <a:pPr/>
              <a:t>3</a:t>
            </a:fld>
            <a:endParaRPr lang="en-AU" dirty="0"/>
          </a:p>
        </p:txBody>
      </p:sp>
    </p:spTree>
    <p:extLst>
      <p:ext uri="{BB962C8B-B14F-4D97-AF65-F5344CB8AC3E}">
        <p14:creationId xmlns:p14="http://schemas.microsoft.com/office/powerpoint/2010/main" val="4123150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30</a:t>
            </a:fld>
            <a:endParaRPr lang="en-AU" dirty="0"/>
          </a:p>
        </p:txBody>
      </p:sp>
    </p:spTree>
    <p:extLst>
      <p:ext uri="{BB962C8B-B14F-4D97-AF65-F5344CB8AC3E}">
        <p14:creationId xmlns:p14="http://schemas.microsoft.com/office/powerpoint/2010/main" val="223096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31</a:t>
            </a:fld>
            <a:endParaRPr lang="en-AU" dirty="0"/>
          </a:p>
        </p:txBody>
      </p:sp>
    </p:spTree>
    <p:extLst>
      <p:ext uri="{BB962C8B-B14F-4D97-AF65-F5344CB8AC3E}">
        <p14:creationId xmlns:p14="http://schemas.microsoft.com/office/powerpoint/2010/main" val="2310986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36A7C053-B634-472A-9C27-C19089DCC959}" type="slidenum">
              <a:rPr lang="en-AU" smtClean="0"/>
              <a:pPr/>
              <a:t>32</a:t>
            </a:fld>
            <a:endParaRPr lang="en-AU"/>
          </a:p>
        </p:txBody>
      </p:sp>
    </p:spTree>
    <p:extLst>
      <p:ext uri="{BB962C8B-B14F-4D97-AF65-F5344CB8AC3E}">
        <p14:creationId xmlns:p14="http://schemas.microsoft.com/office/powerpoint/2010/main" val="2394922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33</a:t>
            </a:fld>
            <a:endParaRPr lang="en-AU" dirty="0"/>
          </a:p>
        </p:txBody>
      </p:sp>
    </p:spTree>
    <p:extLst>
      <p:ext uri="{BB962C8B-B14F-4D97-AF65-F5344CB8AC3E}">
        <p14:creationId xmlns:p14="http://schemas.microsoft.com/office/powerpoint/2010/main" val="3044584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B9817-05D0-460A-B431-BC9B67223116}" type="slidenum">
              <a:rPr lang="en-AU" smtClean="0"/>
              <a:pPr/>
              <a:t>34</a:t>
            </a:fld>
            <a:endParaRPr lang="en-AU" dirty="0"/>
          </a:p>
        </p:txBody>
      </p:sp>
    </p:spTree>
    <p:extLst>
      <p:ext uri="{BB962C8B-B14F-4D97-AF65-F5344CB8AC3E}">
        <p14:creationId xmlns:p14="http://schemas.microsoft.com/office/powerpoint/2010/main" val="354474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4</a:t>
            </a:fld>
            <a:endParaRPr lang="en-AU" dirty="0"/>
          </a:p>
        </p:txBody>
      </p:sp>
    </p:spTree>
    <p:extLst>
      <p:ext uri="{BB962C8B-B14F-4D97-AF65-F5344CB8AC3E}">
        <p14:creationId xmlns:p14="http://schemas.microsoft.com/office/powerpoint/2010/main" val="89401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5</a:t>
            </a:fld>
            <a:endParaRPr lang="en-AU" dirty="0"/>
          </a:p>
        </p:txBody>
      </p:sp>
    </p:spTree>
    <p:extLst>
      <p:ext uri="{BB962C8B-B14F-4D97-AF65-F5344CB8AC3E}">
        <p14:creationId xmlns:p14="http://schemas.microsoft.com/office/powerpoint/2010/main" val="262908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33B9817-05D0-460A-B431-BC9B67223116}"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7</a:t>
            </a:fld>
            <a:endParaRPr lang="en-AU" dirty="0"/>
          </a:p>
        </p:txBody>
      </p:sp>
    </p:spTree>
    <p:extLst>
      <p:ext uri="{BB962C8B-B14F-4D97-AF65-F5344CB8AC3E}">
        <p14:creationId xmlns:p14="http://schemas.microsoft.com/office/powerpoint/2010/main" val="67168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8</a:t>
            </a:fld>
            <a:endParaRPr lang="en-AU" dirty="0"/>
          </a:p>
        </p:txBody>
      </p:sp>
    </p:spTree>
    <p:extLst>
      <p:ext uri="{BB962C8B-B14F-4D97-AF65-F5344CB8AC3E}">
        <p14:creationId xmlns:p14="http://schemas.microsoft.com/office/powerpoint/2010/main" val="254792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3B9817-05D0-460A-B431-BC9B67223116}" type="slidenum">
              <a:rPr lang="en-AU" smtClean="0"/>
              <a:pPr/>
              <a:t>9</a:t>
            </a:fld>
            <a:endParaRPr lang="en-AU" dirty="0"/>
          </a:p>
        </p:txBody>
      </p:sp>
    </p:spTree>
    <p:extLst>
      <p:ext uri="{BB962C8B-B14F-4D97-AF65-F5344CB8AC3E}">
        <p14:creationId xmlns:p14="http://schemas.microsoft.com/office/powerpoint/2010/main" val="1940057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QUniversity ppt title slide"/>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 name="Title 1"/>
          <p:cNvSpPr>
            <a:spLocks noGrp="1"/>
          </p:cNvSpPr>
          <p:nvPr>
            <p:ph type="ctrTitle"/>
          </p:nvPr>
        </p:nvSpPr>
        <p:spPr>
          <a:xfrm>
            <a:off x="642910" y="1928803"/>
            <a:ext cx="7772400" cy="857256"/>
          </a:xfrm>
        </p:spPr>
        <p:txBody>
          <a:bodyPr/>
          <a:lstStyle>
            <a:lvl1pPr algn="l">
              <a:defRPr sz="4400" baseline="0">
                <a:latin typeface="Arial" pitchFamily="34" charset="0"/>
                <a:cs typeface="Arial" pitchFamily="34" charset="0"/>
              </a:defRPr>
            </a:lvl1pPr>
          </a:lstStyle>
          <a:p>
            <a:r>
              <a:rPr lang="en-US" sz="4000" smtClean="0">
                <a:solidFill>
                  <a:srgbClr val="004960"/>
                </a:solidFill>
                <a:latin typeface="Arial Black" pitchFamily="34" charset="0"/>
                <a:cs typeface="Arial" charset="0"/>
              </a:rPr>
              <a:t>Click to edit Master title style</a:t>
            </a:r>
            <a:endParaRPr lang="en-US" sz="4000" dirty="0">
              <a:solidFill>
                <a:srgbClr val="004960"/>
              </a:solidFill>
              <a:latin typeface="Arial Black" pitchFamily="34" charset="0"/>
              <a:cs typeface="Arial" charset="0"/>
            </a:endParaRPr>
          </a:p>
        </p:txBody>
      </p:sp>
      <p:sp>
        <p:nvSpPr>
          <p:cNvPr id="3" name="Subtitle 2"/>
          <p:cNvSpPr>
            <a:spLocks noGrp="1"/>
          </p:cNvSpPr>
          <p:nvPr>
            <p:ph type="subTitle" idx="1" hasCustomPrompt="1"/>
          </p:nvPr>
        </p:nvSpPr>
        <p:spPr>
          <a:xfrm>
            <a:off x="642910" y="2786058"/>
            <a:ext cx="6400800" cy="1895476"/>
          </a:xfrm>
        </p:spPr>
        <p:txBody>
          <a:bodyPr/>
          <a:lstStyle>
            <a:lvl1pPr marL="0" indent="0" algn="l">
              <a:buNone/>
              <a:defRPr sz="32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indent="-342900"/>
            <a:r>
              <a:rPr lang="en-US" sz="2700" dirty="0" smtClean="0">
                <a:solidFill>
                  <a:schemeClr val="bg1"/>
                </a:solidFill>
                <a:cs typeface="Arial" charset="0"/>
              </a:rPr>
              <a:t>Click to add subtitle</a:t>
            </a:r>
            <a:endParaRPr lang="en-US" sz="2700" dirty="0">
              <a:solidFill>
                <a:schemeClr val="bg1"/>
              </a:solidFill>
              <a:cs typeface="Arial" charset="0"/>
            </a:endParaRPr>
          </a:p>
        </p:txBody>
      </p:sp>
      <p:pic>
        <p:nvPicPr>
          <p:cNvPr id="6" name="Picture 5" descr="CQUniversity ppt title slid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CQUniversity ppt text slide"/>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 name="Title 1"/>
          <p:cNvSpPr>
            <a:spLocks noGrp="1"/>
          </p:cNvSpPr>
          <p:nvPr>
            <p:ph type="title" hasCustomPrompt="1"/>
          </p:nvPr>
        </p:nvSpPr>
        <p:spPr>
          <a:xfrm>
            <a:off x="457200" y="214290"/>
            <a:ext cx="8229600" cy="571504"/>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accent1">
                    <a:lumMod val="50000"/>
                  </a:schemeClr>
                </a:solidFill>
                <a:latin typeface="Arial" pitchFamily="34" charset="0"/>
                <a:cs typeface="Arial" pitchFamily="34" charset="0"/>
              </a:defRPr>
            </a:lvl1pPr>
            <a:lvl2pPr>
              <a:defRPr>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110B8F56-93B5-4EC9-B1FD-5CDA296AA606}" type="slidenum">
              <a:rPr lang="en-AU" smtClean="0"/>
              <a:pPr/>
              <a:t>‹#›</a:t>
            </a:fld>
            <a:endParaRPr lang="en-AU" dirty="0"/>
          </a:p>
        </p:txBody>
      </p:sp>
      <p:pic>
        <p:nvPicPr>
          <p:cNvPr id="8" name="Picture 4" descr="CQUniversity ppt text slid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4" descr="CQUniversity ppt text slide B"/>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5" name="Slide Number Placeholder 4"/>
          <p:cNvSpPr>
            <a:spLocks noGrp="1"/>
          </p:cNvSpPr>
          <p:nvPr>
            <p:ph type="sldNum" sz="quarter" idx="12"/>
          </p:nvPr>
        </p:nvSpPr>
        <p:spPr/>
        <p:txBody>
          <a:bodyPr/>
          <a:lstStyle/>
          <a:p>
            <a:fld id="{110B8F56-93B5-4EC9-B1FD-5CDA296AA606}" type="slidenum">
              <a:rPr lang="en-AU" smtClean="0"/>
              <a:pPr/>
              <a:t>‹#›</a:t>
            </a:fld>
            <a:endParaRPr lang="en-AU" dirty="0"/>
          </a:p>
        </p:txBody>
      </p:sp>
      <p:sp>
        <p:nvSpPr>
          <p:cNvPr id="7" name="Title 1"/>
          <p:cNvSpPr>
            <a:spLocks noGrp="1"/>
          </p:cNvSpPr>
          <p:nvPr>
            <p:ph type="title" hasCustomPrompt="1"/>
          </p:nvPr>
        </p:nvSpPr>
        <p:spPr>
          <a:xfrm>
            <a:off x="457200" y="214290"/>
            <a:ext cx="8229600" cy="582594"/>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8" name="Content Placeholder 2"/>
          <p:cNvSpPr>
            <a:spLocks noGrp="1"/>
          </p:cNvSpPr>
          <p:nvPr>
            <p:ph idx="1"/>
          </p:nvPr>
        </p:nvSpPr>
        <p:spPr>
          <a:xfrm>
            <a:off x="457200" y="1600200"/>
            <a:ext cx="8229600" cy="4525963"/>
          </a:xfrm>
        </p:spPr>
        <p:txBody>
          <a:bodyPr/>
          <a:lstStyle>
            <a:lvl1pPr>
              <a:defRPr>
                <a:solidFill>
                  <a:schemeClr val="accent1">
                    <a:lumMod val="50000"/>
                  </a:schemeClr>
                </a:solidFill>
                <a:latin typeface="Arial" pitchFamily="34" charset="0"/>
                <a:cs typeface="Arial" pitchFamily="34" charset="0"/>
              </a:defRPr>
            </a:lvl1pPr>
            <a:lvl2pPr>
              <a:defRPr>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9" name="Picture 4" descr="CQUniversity ppt text slide 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1EFAA5BC-D005-4265-8DC8-802BCF395E2A}" type="datetimeFigureOut">
              <a:rPr lang="en-US" smtClean="0"/>
              <a:pPr/>
              <a:t>6/24/2014</a:t>
            </a:fld>
            <a:endParaRPr lang="en-AU" dirty="0"/>
          </a:p>
        </p:txBody>
      </p:sp>
      <p:sp>
        <p:nvSpPr>
          <p:cNvPr id="4" name="Footer Placeholder 21"/>
          <p:cNvSpPr>
            <a:spLocks noGrp="1"/>
          </p:cNvSpPr>
          <p:nvPr>
            <p:ph type="ftr" sz="quarter" idx="11"/>
          </p:nvPr>
        </p:nvSpPr>
        <p:spPr/>
        <p:txBody>
          <a:bodyPr/>
          <a:lstStyle>
            <a:lvl1pPr>
              <a:defRPr/>
            </a:lvl1pPr>
          </a:lstStyle>
          <a:p>
            <a:endParaRPr lang="en-AU" dirty="0"/>
          </a:p>
        </p:txBody>
      </p:sp>
      <p:sp>
        <p:nvSpPr>
          <p:cNvPr id="5" name="Slide Number Placeholder 17"/>
          <p:cNvSpPr>
            <a:spLocks noGrp="1"/>
          </p:cNvSpPr>
          <p:nvPr>
            <p:ph type="sldNum" sz="quarter" idx="12"/>
          </p:nvPr>
        </p:nvSpPr>
        <p:spPr/>
        <p:txBody>
          <a:bodyPr/>
          <a:lstStyle>
            <a:lvl1pPr>
              <a:defRPr/>
            </a:lvl1pPr>
          </a:lstStyle>
          <a:p>
            <a:fld id="{110B8F56-93B5-4EC9-B1FD-5CDA296AA60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4" descr="CQUniversity ppt text slide 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5" name="Slide Number Placeholder 4"/>
          <p:cNvSpPr>
            <a:spLocks noGrp="1"/>
          </p:cNvSpPr>
          <p:nvPr>
            <p:ph type="sldNum" sz="quarter" idx="12"/>
          </p:nvPr>
        </p:nvSpPr>
        <p:spPr/>
        <p:txBody>
          <a:bodyPr/>
          <a:lstStyle/>
          <a:p>
            <a:fld id="{110B8F56-93B5-4EC9-B1FD-5CDA296AA606}" type="slidenum">
              <a:rPr lang="en-AU" smtClean="0"/>
              <a:pPr/>
              <a:t>‹#›</a:t>
            </a:fld>
            <a:endParaRPr lang="en-AU" dirty="0"/>
          </a:p>
        </p:txBody>
      </p:sp>
      <p:sp>
        <p:nvSpPr>
          <p:cNvPr id="7" name="Title 1"/>
          <p:cNvSpPr>
            <a:spLocks noGrp="1"/>
          </p:cNvSpPr>
          <p:nvPr>
            <p:ph type="title" hasCustomPrompt="1"/>
          </p:nvPr>
        </p:nvSpPr>
        <p:spPr>
          <a:xfrm>
            <a:off x="457200" y="214290"/>
            <a:ext cx="8229600" cy="582594"/>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8" name="Content Placeholder 2"/>
          <p:cNvSpPr>
            <a:spLocks noGrp="1"/>
          </p:cNvSpPr>
          <p:nvPr>
            <p:ph idx="1"/>
          </p:nvPr>
        </p:nvSpPr>
        <p:spPr>
          <a:xfrm>
            <a:off x="457200" y="1600200"/>
            <a:ext cx="8229600" cy="4525963"/>
          </a:xfrm>
        </p:spPr>
        <p:txBody>
          <a:bodyPr/>
          <a:lstStyle>
            <a:lvl1pPr>
              <a:defRPr>
                <a:solidFill>
                  <a:schemeClr val="accent1">
                    <a:lumMod val="50000"/>
                  </a:schemeClr>
                </a:solidFill>
                <a:latin typeface="Arial" pitchFamily="34" charset="0"/>
                <a:cs typeface="Arial" pitchFamily="34" charset="0"/>
              </a:defRPr>
            </a:lvl1pPr>
            <a:lvl2pPr>
              <a:defRPr>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A5BC-D005-4265-8DC8-802BCF395E2A}" type="datetimeFigureOut">
              <a:rPr lang="en-US" smtClean="0"/>
              <a:pPr/>
              <a:t>6/24/2014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B8F56-93B5-4EC9-B1FD-5CDA296AA606}"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65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rokfile\tl$\Campuses\AC%20Forms%20&amp;%20Guides\Interview%20guides\Guaranteed%20entry%20-%2023%20May%202014.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file:///\\rokfile\tl$\Campuses\AC%20Forms%20&amp;%20Guides\Interview%20guides\Quota-based%20programs%2027%20May%202014.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g"/><Relationship Id="rId3" Type="http://schemas.openxmlformats.org/officeDocument/2006/relationships/image" Target="../media/image7.jpeg"/><Relationship Id="rId21" Type="http://schemas.openxmlformats.org/officeDocument/2006/relationships/image" Target="../media/image25.jpeg"/><Relationship Id="rId34" Type="http://schemas.openxmlformats.org/officeDocument/2006/relationships/image" Target="../media/image38.JP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g"/><Relationship Id="rId33" Type="http://schemas.openxmlformats.org/officeDocument/2006/relationships/image" Target="../media/image37.jpg"/><Relationship Id="rId38" Type="http://schemas.openxmlformats.org/officeDocument/2006/relationships/image" Target="../media/image42.jpg"/><Relationship Id="rId2" Type="http://schemas.openxmlformats.org/officeDocument/2006/relationships/notesSlide" Target="../notesSlides/notesSlide32.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g"/><Relationship Id="rId32" Type="http://schemas.openxmlformats.org/officeDocument/2006/relationships/image" Target="../media/image36.jpg"/><Relationship Id="rId37" Type="http://schemas.openxmlformats.org/officeDocument/2006/relationships/image" Target="../media/image41.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jpg"/><Relationship Id="rId36" Type="http://schemas.openxmlformats.org/officeDocument/2006/relationships/image" Target="../media/image40.jpe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jp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g"/><Relationship Id="rId30" Type="http://schemas.openxmlformats.org/officeDocument/2006/relationships/image" Target="../media/image34.jpg"/><Relationship Id="rId35"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mailto:c.cook2@cqu.edu.a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9.jpg"/><Relationship Id="rId4" Type="http://schemas.openxmlformats.org/officeDocument/2006/relationships/hyperlink" Target="mailto:k.seary@cqu.edu.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571612"/>
            <a:ext cx="8572560" cy="2643206"/>
          </a:xfrm>
        </p:spPr>
        <p:txBody>
          <a:bodyPr>
            <a:noAutofit/>
          </a:bodyPr>
          <a:lstStyle/>
          <a:p>
            <a:pPr algn="ctr"/>
            <a:r>
              <a:rPr lang="en-AU" b="1" dirty="0" smtClean="0">
                <a:solidFill>
                  <a:schemeClr val="tx1"/>
                </a:solidFill>
              </a:rPr>
              <a:t>Enabling Education at CQUniversity</a:t>
            </a:r>
          </a:p>
          <a:p>
            <a:pPr algn="ctr"/>
            <a:endParaRPr lang="en-AU" sz="2000" b="1" dirty="0" smtClean="0">
              <a:solidFill>
                <a:schemeClr val="tx1"/>
              </a:solidFill>
            </a:endParaRPr>
          </a:p>
          <a:p>
            <a:pPr algn="ctr"/>
            <a:r>
              <a:rPr lang="en-AU" sz="3600" b="1" dirty="0" smtClean="0">
                <a:solidFill>
                  <a:schemeClr val="tx1"/>
                </a:solidFill>
              </a:rPr>
              <a:t>STEPS</a:t>
            </a:r>
          </a:p>
          <a:p>
            <a:pPr algn="ctr"/>
            <a:r>
              <a:rPr lang="en-AU" sz="2800" b="1" dirty="0" smtClean="0">
                <a:solidFill>
                  <a:schemeClr val="tx1"/>
                </a:solidFill>
              </a:rPr>
              <a:t>Skills for Tertiary Education Preparatory Program</a:t>
            </a:r>
          </a:p>
          <a:p>
            <a:endParaRPr lang="en-AU" sz="36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285720" y="1772816"/>
            <a:ext cx="8572560" cy="4656580"/>
          </a:xfrm>
        </p:spPr>
        <p:txBody>
          <a:bodyPr>
            <a:normAutofit fontScale="62500" lnSpcReduction="20000"/>
          </a:bodyPr>
          <a:lstStyle/>
          <a:p>
            <a:pPr eaLnBrk="1" hangingPunct="1">
              <a:lnSpc>
                <a:spcPct val="90000"/>
              </a:lnSpc>
              <a:buFontTx/>
              <a:buNone/>
            </a:pPr>
            <a:r>
              <a:rPr lang="en-AU" sz="3800" dirty="0" smtClean="0">
                <a:solidFill>
                  <a:schemeClr val="tx2"/>
                </a:solidFill>
                <a:latin typeface="Arial" charset="0"/>
                <a:cs typeface="Arial" charset="0"/>
              </a:rPr>
              <a:t>Option 1: </a:t>
            </a:r>
            <a:r>
              <a:rPr lang="en-AU" sz="3800" b="1" dirty="0" smtClean="0">
                <a:solidFill>
                  <a:schemeClr val="tx2"/>
                </a:solidFill>
                <a:latin typeface="Arial" charset="0"/>
                <a:cs typeface="Arial" charset="0"/>
              </a:rPr>
              <a:t>Internal  </a:t>
            </a:r>
            <a:r>
              <a:rPr lang="en-AU" sz="3800" i="1" dirty="0" smtClean="0">
                <a:solidFill>
                  <a:schemeClr val="tx2"/>
                </a:solidFill>
                <a:latin typeface="Arial" charset="0"/>
                <a:cs typeface="Arial" charset="0"/>
              </a:rPr>
              <a:t>(Term 1 and 2)</a:t>
            </a:r>
          </a:p>
          <a:p>
            <a:pPr eaLnBrk="1" hangingPunct="1">
              <a:lnSpc>
                <a:spcPct val="90000"/>
              </a:lnSpc>
              <a:buFontTx/>
              <a:buNone/>
            </a:pPr>
            <a:endParaRPr lang="en-AU" sz="3400" dirty="0" smtClean="0">
              <a:solidFill>
                <a:schemeClr val="tx2"/>
              </a:solidFill>
              <a:latin typeface="Arial" charset="0"/>
              <a:cs typeface="Arial" charset="0"/>
            </a:endParaRPr>
          </a:p>
          <a:p>
            <a:pPr eaLnBrk="1" hangingPunct="1">
              <a:lnSpc>
                <a:spcPct val="90000"/>
              </a:lnSpc>
              <a:buFontTx/>
              <a:buNone/>
            </a:pPr>
            <a:endParaRPr lang="en-AU" sz="3400" dirty="0" smtClean="0">
              <a:solidFill>
                <a:schemeClr val="tx2"/>
              </a:solidFill>
              <a:latin typeface="Arial" charset="0"/>
              <a:cs typeface="Arial" charset="0"/>
            </a:endParaRPr>
          </a:p>
          <a:p>
            <a:pPr eaLnBrk="1" hangingPunct="1">
              <a:lnSpc>
                <a:spcPct val="90000"/>
              </a:lnSpc>
              <a:buFontTx/>
              <a:buNone/>
            </a:pPr>
            <a:r>
              <a:rPr lang="en-AU" sz="3800" dirty="0" smtClean="0">
                <a:solidFill>
                  <a:schemeClr val="tx2"/>
                </a:solidFill>
                <a:latin typeface="Arial" charset="0"/>
                <a:cs typeface="Arial" charset="0"/>
              </a:rPr>
              <a:t>Option 2: </a:t>
            </a:r>
            <a:r>
              <a:rPr lang="en-AU" sz="3800" b="1" dirty="0" smtClean="0">
                <a:solidFill>
                  <a:schemeClr val="tx2"/>
                </a:solidFill>
                <a:latin typeface="Arial" charset="0"/>
                <a:cs typeface="Arial" charset="0"/>
              </a:rPr>
              <a:t>Distance </a:t>
            </a:r>
            <a:r>
              <a:rPr lang="en-AU" sz="3800" i="1" dirty="0" smtClean="0">
                <a:solidFill>
                  <a:schemeClr val="tx2"/>
                </a:solidFill>
                <a:latin typeface="Arial" charset="0"/>
                <a:cs typeface="Arial" charset="0"/>
              </a:rPr>
              <a:t>(Terms 1, 2, 3)</a:t>
            </a:r>
          </a:p>
          <a:p>
            <a:pPr eaLnBrk="1" hangingPunct="1">
              <a:lnSpc>
                <a:spcPct val="90000"/>
              </a:lnSpc>
              <a:buFontTx/>
              <a:buNone/>
            </a:pPr>
            <a:endParaRPr lang="en-AU" sz="3400" i="1" dirty="0" smtClean="0">
              <a:solidFill>
                <a:schemeClr val="tx2"/>
              </a:solidFill>
              <a:latin typeface="Arial" charset="0"/>
              <a:cs typeface="Arial" charset="0"/>
            </a:endParaRPr>
          </a:p>
          <a:p>
            <a:pPr eaLnBrk="1" hangingPunct="1">
              <a:lnSpc>
                <a:spcPct val="90000"/>
              </a:lnSpc>
              <a:buFontTx/>
              <a:buNone/>
            </a:pPr>
            <a:endParaRPr lang="en-AU" sz="3800" b="1" dirty="0" smtClean="0">
              <a:solidFill>
                <a:schemeClr val="tx2"/>
              </a:solidFill>
              <a:latin typeface="Arial" charset="0"/>
              <a:cs typeface="Arial" charset="0"/>
            </a:endParaRPr>
          </a:p>
          <a:p>
            <a:pPr eaLnBrk="1" hangingPunct="1">
              <a:lnSpc>
                <a:spcPct val="90000"/>
              </a:lnSpc>
              <a:buFontTx/>
              <a:buNone/>
            </a:pPr>
            <a:r>
              <a:rPr lang="en-AU" sz="3800" dirty="0" smtClean="0">
                <a:solidFill>
                  <a:schemeClr val="tx2"/>
                </a:solidFill>
                <a:latin typeface="Arial" charset="0"/>
                <a:cs typeface="Arial" charset="0"/>
              </a:rPr>
              <a:t>Option 3: </a:t>
            </a:r>
            <a:r>
              <a:rPr lang="en-AU" sz="3800" b="1" dirty="0" smtClean="0">
                <a:solidFill>
                  <a:schemeClr val="tx2"/>
                </a:solidFill>
                <a:latin typeface="Arial" charset="0"/>
                <a:cs typeface="Arial" charset="0"/>
              </a:rPr>
              <a:t>Combination Internal/Distance </a:t>
            </a:r>
            <a:r>
              <a:rPr lang="en-AU" sz="3800" i="1" dirty="0" smtClean="0">
                <a:solidFill>
                  <a:schemeClr val="tx2"/>
                </a:solidFill>
                <a:latin typeface="Arial" charset="0"/>
                <a:cs typeface="Arial" charset="0"/>
              </a:rPr>
              <a:t>(Terms 1 and 2)</a:t>
            </a:r>
          </a:p>
          <a:p>
            <a:pPr eaLnBrk="1" hangingPunct="1">
              <a:lnSpc>
                <a:spcPct val="90000"/>
              </a:lnSpc>
              <a:buFontTx/>
              <a:buNone/>
            </a:pPr>
            <a:endParaRPr lang="en-AU" sz="3800" i="1" dirty="0" smtClean="0">
              <a:solidFill>
                <a:schemeClr val="tx2"/>
              </a:solidFill>
              <a:latin typeface="Arial" charset="0"/>
              <a:cs typeface="Arial" charset="0"/>
            </a:endParaRPr>
          </a:p>
          <a:p>
            <a:pPr eaLnBrk="1" hangingPunct="1">
              <a:lnSpc>
                <a:spcPct val="90000"/>
              </a:lnSpc>
              <a:buFontTx/>
              <a:buNone/>
            </a:pPr>
            <a:endParaRPr lang="en-AU" sz="3800" i="1" dirty="0" smtClean="0">
              <a:solidFill>
                <a:schemeClr val="tx2"/>
              </a:solidFill>
              <a:latin typeface="Arial" charset="0"/>
              <a:cs typeface="Arial" charset="0"/>
            </a:endParaRPr>
          </a:p>
          <a:p>
            <a:pPr eaLnBrk="1" hangingPunct="1">
              <a:lnSpc>
                <a:spcPct val="90000"/>
              </a:lnSpc>
              <a:buFontTx/>
              <a:buNone/>
            </a:pPr>
            <a:r>
              <a:rPr lang="en-AU" sz="3800" i="1" dirty="0" smtClean="0">
                <a:solidFill>
                  <a:schemeClr val="tx2"/>
                </a:solidFill>
                <a:latin typeface="Arial" charset="0"/>
                <a:cs typeface="Arial" charset="0"/>
              </a:rPr>
              <a:t>* Distance only in Term 3</a:t>
            </a:r>
          </a:p>
          <a:p>
            <a:pPr eaLnBrk="1" hangingPunct="1">
              <a:lnSpc>
                <a:spcPct val="90000"/>
              </a:lnSpc>
              <a:buFontTx/>
              <a:buNone/>
            </a:pPr>
            <a:endParaRPr lang="en-AU" sz="2400" i="1" dirty="0" smtClean="0">
              <a:solidFill>
                <a:schemeClr val="tx2"/>
              </a:solidFill>
              <a:latin typeface="Arial" charset="0"/>
              <a:cs typeface="Arial" charset="0"/>
            </a:endParaRPr>
          </a:p>
          <a:p>
            <a:pPr eaLnBrk="1" hangingPunct="1">
              <a:lnSpc>
                <a:spcPct val="90000"/>
              </a:lnSpc>
              <a:buFontTx/>
              <a:buNone/>
            </a:pPr>
            <a:endParaRPr lang="en-AU" sz="2600" b="1" dirty="0" smtClean="0">
              <a:solidFill>
                <a:schemeClr val="tx1"/>
              </a:solidFill>
              <a:latin typeface="Arial" charset="0"/>
              <a:cs typeface="Arial" charset="0"/>
            </a:endParaRPr>
          </a:p>
          <a:p>
            <a:pPr eaLnBrk="1" hangingPunct="1">
              <a:lnSpc>
                <a:spcPct val="90000"/>
              </a:lnSpc>
              <a:buFontTx/>
              <a:buNone/>
            </a:pPr>
            <a:endParaRPr lang="en-AU" sz="2600" b="1" dirty="0" smtClean="0">
              <a:solidFill>
                <a:schemeClr val="tx1"/>
              </a:solidFill>
              <a:latin typeface="Arial" charset="0"/>
              <a:cs typeface="Arial" charset="0"/>
            </a:endParaRPr>
          </a:p>
          <a:p>
            <a:pPr>
              <a:buNone/>
            </a:pPr>
            <a:r>
              <a:rPr lang="en-US" sz="2800" b="1" dirty="0" smtClean="0">
                <a:solidFill>
                  <a:schemeClr val="tx2"/>
                </a:solidFill>
              </a:rPr>
              <a:t> </a:t>
            </a:r>
            <a:endParaRPr lang="en-US" sz="2800" dirty="0" smtClean="0">
              <a:solidFill>
                <a:schemeClr val="tx2"/>
              </a:solidFill>
            </a:endParaRPr>
          </a:p>
          <a:p>
            <a:pPr eaLnBrk="1" hangingPunct="1">
              <a:lnSpc>
                <a:spcPct val="90000"/>
              </a:lnSpc>
              <a:buFontTx/>
              <a:buNone/>
            </a:pPr>
            <a:endParaRPr lang="en-AU" sz="2600" b="1" dirty="0" smtClean="0">
              <a:solidFill>
                <a:schemeClr val="tx1"/>
              </a:solidFill>
              <a:latin typeface="Arial" charset="0"/>
              <a:cs typeface="Arial" charset="0"/>
            </a:endParaRPr>
          </a:p>
          <a:p>
            <a:pPr eaLnBrk="1" hangingPunct="1">
              <a:lnSpc>
                <a:spcPct val="90000"/>
              </a:lnSpc>
              <a:buFontTx/>
              <a:buNone/>
            </a:pPr>
            <a:r>
              <a:rPr lang="en-AU" sz="2700" dirty="0" smtClean="0">
                <a:solidFill>
                  <a:srgbClr val="17375E"/>
                </a:solidFill>
                <a:latin typeface="Arial" charset="0"/>
                <a:cs typeface="Arial" charset="0"/>
              </a:rPr>
              <a:t>		</a:t>
            </a:r>
            <a:endParaRPr lang="en-US" sz="2700" dirty="0" smtClean="0">
              <a:solidFill>
                <a:srgbClr val="254061"/>
              </a:solidFill>
              <a:latin typeface="Arial" charset="0"/>
              <a:cs typeface="Arial" charset="0"/>
            </a:endParaRPr>
          </a:p>
        </p:txBody>
      </p:sp>
      <p:sp>
        <p:nvSpPr>
          <p:cNvPr id="13315" name="Rectangle 2"/>
          <p:cNvSpPr>
            <a:spLocks noChangeArrowheads="1"/>
          </p:cNvSpPr>
          <p:nvPr/>
        </p:nvSpPr>
        <p:spPr bwMode="auto">
          <a:xfrm>
            <a:off x="214313" y="214313"/>
            <a:ext cx="2714613" cy="535531"/>
          </a:xfrm>
          <a:prstGeom prst="rect">
            <a:avLst/>
          </a:prstGeom>
          <a:noFill/>
          <a:ln w="9525">
            <a:noFill/>
            <a:miter lim="800000"/>
            <a:headEnd/>
            <a:tailEnd/>
          </a:ln>
        </p:spPr>
        <p:txBody>
          <a:bodyPr wrap="square">
            <a:spAutoFit/>
          </a:bodyPr>
          <a:lstStyle/>
          <a:p>
            <a:pPr marL="342900" indent="-342900" algn="ctr">
              <a:lnSpc>
                <a:spcPct val="90000"/>
              </a:lnSpc>
              <a:spcBef>
                <a:spcPct val="20000"/>
              </a:spcBef>
            </a:pPr>
            <a:r>
              <a:rPr lang="en-AU" sz="3200" dirty="0">
                <a:solidFill>
                  <a:schemeClr val="bg1"/>
                </a:solidFill>
                <a:latin typeface="Arial" pitchFamily="34" charset="0"/>
                <a:cs typeface="Arial" pitchFamily="34" charset="0"/>
              </a:rPr>
              <a:t>Study options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for entry</a:t>
            </a:r>
            <a:endParaRPr lang="en-US" dirty="0"/>
          </a:p>
        </p:txBody>
      </p:sp>
      <p:sp>
        <p:nvSpPr>
          <p:cNvPr id="3" name="Content Placeholder 2"/>
          <p:cNvSpPr>
            <a:spLocks noGrp="1"/>
          </p:cNvSpPr>
          <p:nvPr>
            <p:ph idx="1"/>
          </p:nvPr>
        </p:nvSpPr>
        <p:spPr/>
        <p:txBody>
          <a:bodyPr/>
          <a:lstStyle/>
          <a:p>
            <a:r>
              <a:rPr lang="en-US" sz="2400" dirty="0" smtClean="0">
                <a:solidFill>
                  <a:schemeClr val="tx2"/>
                </a:solidFill>
              </a:rPr>
              <a:t>Applicants apply directly to </a:t>
            </a:r>
            <a:r>
              <a:rPr lang="en-US" sz="2400" dirty="0" err="1" smtClean="0">
                <a:solidFill>
                  <a:schemeClr val="tx2"/>
                </a:solidFill>
              </a:rPr>
              <a:t>CQUniversity</a:t>
            </a:r>
            <a:endParaRPr lang="en-US" sz="2400" dirty="0" smtClean="0">
              <a:solidFill>
                <a:schemeClr val="tx2"/>
              </a:solidFill>
            </a:endParaRPr>
          </a:p>
          <a:p>
            <a:r>
              <a:rPr lang="en-US" sz="2400" dirty="0" smtClean="0">
                <a:solidFill>
                  <a:schemeClr val="tx2"/>
                </a:solidFill>
              </a:rPr>
              <a:t>Complete a testing and interview process</a:t>
            </a:r>
          </a:p>
          <a:p>
            <a:pPr>
              <a:buNone/>
            </a:pPr>
            <a:endParaRPr lang="en-US" sz="2400" dirty="0" smtClean="0">
              <a:solidFill>
                <a:schemeClr val="tx1"/>
              </a:solidFill>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4313"/>
            <a:ext cx="8229600" cy="571500"/>
          </a:xfrm>
        </p:spPr>
        <p:txBody>
          <a:bodyPr/>
          <a:lstStyle/>
          <a:p>
            <a:r>
              <a:rPr lang="en-AU" dirty="0" smtClean="0">
                <a:latin typeface="Arial" charset="0"/>
                <a:cs typeface="Arial" charset="0"/>
              </a:rPr>
              <a:t>Entry Requirements</a:t>
            </a:r>
          </a:p>
        </p:txBody>
      </p:sp>
      <p:sp>
        <p:nvSpPr>
          <p:cNvPr id="24579" name="Content Placeholder 2"/>
          <p:cNvSpPr>
            <a:spLocks noGrp="1"/>
          </p:cNvSpPr>
          <p:nvPr>
            <p:ph idx="1"/>
          </p:nvPr>
        </p:nvSpPr>
        <p:spPr>
          <a:xfrm>
            <a:off x="395288" y="1556792"/>
            <a:ext cx="8424862" cy="4713833"/>
          </a:xfrm>
        </p:spPr>
        <p:txBody>
          <a:bodyPr>
            <a:normAutofit/>
          </a:bodyPr>
          <a:lstStyle/>
          <a:p>
            <a:r>
              <a:rPr lang="en-AU" sz="2400" b="1" dirty="0" smtClean="0">
                <a:solidFill>
                  <a:schemeClr val="tx2"/>
                </a:solidFill>
                <a:latin typeface="Arial" charset="0"/>
                <a:cs typeface="Arial" charset="0"/>
              </a:rPr>
              <a:t>Entrance skills assessment</a:t>
            </a:r>
            <a:endParaRPr lang="en-AU" sz="2400" dirty="0" smtClean="0">
              <a:solidFill>
                <a:schemeClr val="tx2"/>
              </a:solidFill>
              <a:latin typeface="Arial" charset="0"/>
              <a:cs typeface="Arial" charset="0"/>
            </a:endParaRPr>
          </a:p>
          <a:p>
            <a:pPr lvl="1"/>
            <a:r>
              <a:rPr lang="en-AU" sz="2400" dirty="0" smtClean="0">
                <a:solidFill>
                  <a:schemeClr val="tx2"/>
                </a:solidFill>
                <a:latin typeface="Arial" charset="0"/>
                <a:cs typeface="Arial" charset="0"/>
              </a:rPr>
              <a:t>Literacy and numeracy</a:t>
            </a:r>
          </a:p>
          <a:p>
            <a:pPr lvl="1"/>
            <a:r>
              <a:rPr lang="en-AU" sz="2400" dirty="0" smtClean="0">
                <a:solidFill>
                  <a:schemeClr val="tx2"/>
                </a:solidFill>
                <a:latin typeface="Arial" charset="0"/>
                <a:cs typeface="Arial" charset="0"/>
              </a:rPr>
              <a:t>Computing readiness inventory </a:t>
            </a:r>
          </a:p>
          <a:p>
            <a:pPr lvl="1">
              <a:buNone/>
            </a:pPr>
            <a:endParaRPr lang="en-AU" sz="2400" dirty="0" smtClean="0">
              <a:solidFill>
                <a:schemeClr val="tx2"/>
              </a:solidFill>
              <a:latin typeface="Arial" charset="0"/>
              <a:cs typeface="Arial" charset="0"/>
            </a:endParaRPr>
          </a:p>
          <a:p>
            <a:r>
              <a:rPr lang="en-AU" sz="2400" b="1" dirty="0" smtClean="0">
                <a:solidFill>
                  <a:schemeClr val="tx2"/>
                </a:solidFill>
                <a:latin typeface="Arial" charset="0"/>
                <a:cs typeface="Arial" charset="0"/>
              </a:rPr>
              <a:t>Individual interview</a:t>
            </a:r>
            <a:endParaRPr lang="en-AU" sz="2400" dirty="0" smtClean="0">
              <a:solidFill>
                <a:schemeClr val="tx2"/>
              </a:solidFill>
              <a:latin typeface="Arial" charset="0"/>
              <a:cs typeface="Arial" charset="0"/>
            </a:endParaRPr>
          </a:p>
          <a:p>
            <a:pPr lvl="2"/>
            <a:r>
              <a:rPr lang="en-AU" dirty="0" smtClean="0">
                <a:solidFill>
                  <a:schemeClr val="tx2"/>
                </a:solidFill>
                <a:latin typeface="Arial" charset="0"/>
                <a:cs typeface="Arial" charset="0"/>
              </a:rPr>
              <a:t>Informed by Personal Writing piece submitted prior to interview</a:t>
            </a:r>
          </a:p>
          <a:p>
            <a:pPr lvl="2"/>
            <a:r>
              <a:rPr lang="en-AU" dirty="0" smtClean="0">
                <a:solidFill>
                  <a:schemeClr val="tx2"/>
                </a:solidFill>
                <a:latin typeface="Arial" charset="0"/>
                <a:cs typeface="Arial" charset="0"/>
              </a:rPr>
              <a:t>Establishment of Study Plan</a:t>
            </a:r>
          </a:p>
          <a:p>
            <a:pPr lvl="2"/>
            <a:r>
              <a:rPr lang="en-AU" dirty="0" smtClean="0">
                <a:solidFill>
                  <a:schemeClr val="tx2"/>
                </a:solidFill>
                <a:latin typeface="Arial" charset="0"/>
                <a:cs typeface="Arial" charset="0"/>
              </a:rPr>
              <a:t>Commitment to the program</a:t>
            </a:r>
          </a:p>
          <a:p>
            <a:pPr lvl="2"/>
            <a:endParaRPr lang="en-AU" sz="2800" dirty="0" smtClean="0">
              <a:solidFill>
                <a:srgbClr val="254061"/>
              </a:solidFill>
              <a:latin typeface="Arial" charset="0"/>
              <a:cs typeface="Arial" charset="0"/>
            </a:endParaRPr>
          </a:p>
          <a:p>
            <a:pPr lvl="1"/>
            <a:endParaRPr lang="en-AU" dirty="0" smtClean="0">
              <a:solidFill>
                <a:srgbClr val="254061"/>
              </a:solidFill>
              <a:latin typeface="Arial" charset="0"/>
              <a:cs typeface="Arial" charset="0"/>
            </a:endParaRPr>
          </a:p>
        </p:txBody>
      </p:sp>
      <p:sp>
        <p:nvSpPr>
          <p:cNvPr id="4" name="Rectangle 3"/>
          <p:cNvSpPr/>
          <p:nvPr/>
        </p:nvSpPr>
        <p:spPr>
          <a:xfrm rot="860051">
            <a:off x="4857752" y="2214555"/>
            <a:ext cx="400052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Diagnostic</a:t>
            </a:r>
            <a:endParaRPr lang="en-US"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 calcmode="lin" valueType="num">
                                      <p:cBhvr additive="base">
                                        <p:cTn id="2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 calcmode="lin" valueType="num">
                                      <p:cBhvr additive="base">
                                        <p:cTn id="29"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579">
                                            <p:txEl>
                                              <p:pRg st="7" end="7"/>
                                            </p:txEl>
                                          </p:spTgt>
                                        </p:tgtEl>
                                        <p:attrNameLst>
                                          <p:attrName>style.visibility</p:attrName>
                                        </p:attrNameLst>
                                      </p:cBhvr>
                                      <p:to>
                                        <p:strVal val="visible"/>
                                      </p:to>
                                    </p:set>
                                    <p:anim calcmode="lin" valueType="num">
                                      <p:cBhvr additive="base">
                                        <p:cTn id="33"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14313"/>
            <a:ext cx="8229600" cy="571500"/>
          </a:xfrm>
        </p:spPr>
        <p:txBody>
          <a:bodyPr/>
          <a:lstStyle/>
          <a:p>
            <a:pPr eaLnBrk="1" hangingPunct="1"/>
            <a:r>
              <a:rPr lang="en-AU" dirty="0" smtClean="0">
                <a:latin typeface="Arial" charset="0"/>
                <a:cs typeface="Arial" charset="0"/>
              </a:rPr>
              <a:t>Costs  </a:t>
            </a:r>
          </a:p>
        </p:txBody>
      </p:sp>
      <p:sp>
        <p:nvSpPr>
          <p:cNvPr id="10243" name="Content Placeholder 2"/>
          <p:cNvSpPr>
            <a:spLocks noGrp="1"/>
          </p:cNvSpPr>
          <p:nvPr>
            <p:ph idx="1"/>
          </p:nvPr>
        </p:nvSpPr>
        <p:spPr>
          <a:xfrm>
            <a:off x="468313" y="1341438"/>
            <a:ext cx="8229600" cy="5183187"/>
          </a:xfrm>
        </p:spPr>
        <p:txBody>
          <a:bodyPr>
            <a:normAutofit fontScale="92500" lnSpcReduction="10000"/>
          </a:bodyPr>
          <a:lstStyle/>
          <a:p>
            <a:pPr eaLnBrk="1" hangingPunct="1">
              <a:lnSpc>
                <a:spcPct val="150000"/>
              </a:lnSpc>
            </a:pPr>
            <a:r>
              <a:rPr lang="en-AU" sz="2400" dirty="0" smtClean="0">
                <a:solidFill>
                  <a:schemeClr val="tx2"/>
                </a:solidFill>
                <a:latin typeface="Arial" charset="0"/>
                <a:cs typeface="Arial" charset="0"/>
              </a:rPr>
              <a:t>No tuition fees </a:t>
            </a:r>
            <a:r>
              <a:rPr lang="en-AU" sz="2400" b="1" dirty="0" smtClean="0">
                <a:solidFill>
                  <a:schemeClr val="tx2"/>
                </a:solidFill>
                <a:latin typeface="Arial" charset="0"/>
                <a:cs typeface="Arial" charset="0"/>
                <a:sym typeface="Wingdings" pitchFamily="2" charset="2"/>
              </a:rPr>
              <a:t></a:t>
            </a:r>
            <a:endParaRPr lang="en-AU" sz="2400" b="1" dirty="0" smtClean="0">
              <a:solidFill>
                <a:schemeClr val="tx2"/>
              </a:solidFill>
              <a:latin typeface="Arial" charset="0"/>
              <a:cs typeface="Arial" charset="0"/>
            </a:endParaRPr>
          </a:p>
          <a:p>
            <a:pPr eaLnBrk="1" hangingPunct="1"/>
            <a:r>
              <a:rPr lang="en-AU" sz="2400" dirty="0" smtClean="0">
                <a:solidFill>
                  <a:schemeClr val="tx2"/>
                </a:solidFill>
                <a:latin typeface="Arial" charset="0"/>
                <a:cs typeface="Arial" charset="0"/>
              </a:rPr>
              <a:t>Textbooks and resources </a:t>
            </a:r>
          </a:p>
          <a:p>
            <a:pPr lvl="1" eaLnBrk="1" hangingPunct="1"/>
            <a:r>
              <a:rPr lang="en-AU" sz="2000" dirty="0" smtClean="0">
                <a:solidFill>
                  <a:schemeClr val="tx2"/>
                </a:solidFill>
                <a:latin typeface="Arial" charset="0"/>
                <a:cs typeface="Arial" charset="0"/>
              </a:rPr>
              <a:t>Available via Moodle</a:t>
            </a:r>
          </a:p>
          <a:p>
            <a:pPr lvl="1" eaLnBrk="1" hangingPunct="1"/>
            <a:r>
              <a:rPr lang="en-AU" sz="2000" dirty="0" smtClean="0">
                <a:solidFill>
                  <a:schemeClr val="tx2"/>
                </a:solidFill>
                <a:latin typeface="Arial" charset="0"/>
                <a:cs typeface="Arial" charset="0"/>
              </a:rPr>
              <a:t>Optional purchase of hard copy texts/study guides at a minimal cost</a:t>
            </a:r>
            <a:endParaRPr lang="en-US" sz="2000" dirty="0" smtClean="0">
              <a:solidFill>
                <a:schemeClr val="tx2"/>
              </a:solidFill>
              <a:latin typeface="Arial" charset="0"/>
              <a:cs typeface="Arial" charset="0"/>
            </a:endParaRPr>
          </a:p>
          <a:p>
            <a:pPr lvl="1" eaLnBrk="1" hangingPunct="1"/>
            <a:r>
              <a:rPr lang="en-US" sz="2000" dirty="0" smtClean="0">
                <a:solidFill>
                  <a:schemeClr val="tx2"/>
                </a:solidFill>
                <a:latin typeface="Arial" charset="0"/>
                <a:cs typeface="Arial" charset="0"/>
              </a:rPr>
              <a:t>Students need to purchase</a:t>
            </a:r>
          </a:p>
          <a:p>
            <a:pPr lvl="2" eaLnBrk="1" hangingPunct="1"/>
            <a:r>
              <a:rPr lang="en-US" sz="2000" dirty="0" smtClean="0">
                <a:solidFill>
                  <a:schemeClr val="tx2"/>
                </a:solidFill>
                <a:latin typeface="Arial" charset="0"/>
                <a:cs typeface="Arial" charset="0"/>
              </a:rPr>
              <a:t>Stella Cottrell’s text </a:t>
            </a:r>
          </a:p>
          <a:p>
            <a:pPr lvl="3" eaLnBrk="1" hangingPunct="1"/>
            <a:r>
              <a:rPr lang="en-US" sz="1800" i="1" dirty="0" smtClean="0">
                <a:solidFill>
                  <a:schemeClr val="tx2"/>
                </a:solidFill>
                <a:latin typeface="Arial" charset="0"/>
                <a:cs typeface="Arial" charset="0"/>
              </a:rPr>
              <a:t>The Study Skills Handbook, 4th </a:t>
            </a:r>
            <a:r>
              <a:rPr lang="en-US" sz="1800" i="1" dirty="0" err="1" smtClean="0">
                <a:solidFill>
                  <a:schemeClr val="tx2"/>
                </a:solidFill>
                <a:latin typeface="Arial" charset="0"/>
                <a:cs typeface="Arial" charset="0"/>
              </a:rPr>
              <a:t>edn</a:t>
            </a:r>
            <a:r>
              <a:rPr lang="en-US" sz="1800" dirty="0" smtClean="0">
                <a:solidFill>
                  <a:schemeClr val="tx2"/>
                </a:solidFill>
                <a:latin typeface="Arial" charset="0"/>
                <a:cs typeface="Arial" charset="0"/>
              </a:rPr>
              <a:t>  - $34 available </a:t>
            </a:r>
            <a:r>
              <a:rPr lang="en-US" sz="1800" dirty="0" err="1" smtClean="0">
                <a:solidFill>
                  <a:schemeClr val="tx2"/>
                </a:solidFill>
                <a:latin typeface="Arial" charset="0"/>
                <a:cs typeface="Arial" charset="0"/>
              </a:rPr>
              <a:t>CQUni</a:t>
            </a:r>
            <a:r>
              <a:rPr lang="en-US" sz="1800" dirty="0" smtClean="0">
                <a:solidFill>
                  <a:schemeClr val="tx2"/>
                </a:solidFill>
                <a:latin typeface="Arial" charset="0"/>
                <a:cs typeface="Arial" charset="0"/>
              </a:rPr>
              <a:t> Bookshop</a:t>
            </a:r>
          </a:p>
          <a:p>
            <a:pPr eaLnBrk="1" hangingPunct="1">
              <a:lnSpc>
                <a:spcPct val="150000"/>
              </a:lnSpc>
            </a:pPr>
            <a:r>
              <a:rPr lang="en-US" sz="2200" dirty="0" smtClean="0">
                <a:solidFill>
                  <a:schemeClr val="tx2"/>
                </a:solidFill>
                <a:latin typeface="Arial" charset="0"/>
                <a:cs typeface="Arial" charset="0"/>
              </a:rPr>
              <a:t>Stationery, photocopying and printing</a:t>
            </a:r>
          </a:p>
          <a:p>
            <a:pPr eaLnBrk="1" hangingPunct="1"/>
            <a:r>
              <a:rPr lang="en-US" sz="2200" dirty="0" smtClean="0">
                <a:solidFill>
                  <a:schemeClr val="tx2"/>
                </a:solidFill>
                <a:latin typeface="Arial" charset="0"/>
                <a:cs typeface="Arial" charset="0"/>
              </a:rPr>
              <a:t>Calculator - scientific</a:t>
            </a:r>
          </a:p>
          <a:p>
            <a:r>
              <a:rPr lang="en-AU" sz="2200" dirty="0" smtClean="0">
                <a:solidFill>
                  <a:schemeClr val="tx2"/>
                </a:solidFill>
                <a:latin typeface="Arial" charset="0"/>
                <a:cs typeface="Arial" charset="0"/>
              </a:rPr>
              <a:t>Computer costs</a:t>
            </a:r>
          </a:p>
          <a:p>
            <a:r>
              <a:rPr lang="en-AU" sz="2200" dirty="0" smtClean="0">
                <a:solidFill>
                  <a:schemeClr val="tx2"/>
                </a:solidFill>
                <a:latin typeface="Arial" charset="0"/>
                <a:cs typeface="Arial" charset="0"/>
              </a:rPr>
              <a:t>Fuel</a:t>
            </a:r>
          </a:p>
          <a:p>
            <a:r>
              <a:rPr lang="en-AU" sz="2200" dirty="0" smtClean="0">
                <a:solidFill>
                  <a:schemeClr val="tx2"/>
                </a:solidFill>
                <a:latin typeface="Arial" charset="0"/>
                <a:cs typeface="Arial" charset="0"/>
              </a:rPr>
              <a:t>Day-care</a:t>
            </a:r>
          </a:p>
          <a:p>
            <a:r>
              <a:rPr lang="en-AU" sz="2200" dirty="0" smtClean="0">
                <a:solidFill>
                  <a:schemeClr val="tx2"/>
                </a:solidFill>
                <a:latin typeface="Arial" charset="0"/>
                <a:cs typeface="Arial" charset="0"/>
              </a:rPr>
              <a:t>Reduced work</a:t>
            </a:r>
          </a:p>
          <a:p>
            <a:pPr eaLnBrk="1" hangingPunct="1"/>
            <a:endParaRPr lang="en-AU" sz="2600" dirty="0" smtClean="0">
              <a:solidFill>
                <a:srgbClr val="FF0000"/>
              </a:solidFill>
              <a:latin typeface="Arial" charset="0"/>
              <a:cs typeface="Arial" charset="0"/>
            </a:endParaRPr>
          </a:p>
          <a:p>
            <a:pPr lvl="1" eaLnBrk="1" hangingPunct="1">
              <a:buFont typeface="Arial" charset="0"/>
              <a:buNone/>
            </a:pPr>
            <a:endParaRPr lang="en-AU" dirty="0" smtClean="0">
              <a:solidFill>
                <a:srgbClr val="254061"/>
              </a:solidFill>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Delivery platforms	</a:t>
            </a:r>
            <a:endParaRPr lang="en-AU" dirty="0"/>
          </a:p>
        </p:txBody>
      </p:sp>
      <p:sp>
        <p:nvSpPr>
          <p:cNvPr id="3" name="Content Placeholder 2"/>
          <p:cNvSpPr>
            <a:spLocks noGrp="1"/>
          </p:cNvSpPr>
          <p:nvPr>
            <p:ph idx="1"/>
          </p:nvPr>
        </p:nvSpPr>
        <p:spPr/>
        <p:txBody>
          <a:bodyPr/>
          <a:lstStyle/>
          <a:p>
            <a:r>
              <a:rPr lang="en-AU" sz="2400" dirty="0" smtClean="0"/>
              <a:t>Face-to-face, on campus</a:t>
            </a:r>
          </a:p>
          <a:p>
            <a:r>
              <a:rPr lang="en-AU" sz="2400" dirty="0" smtClean="0"/>
              <a:t>Moodle – STEPS Program, Courses</a:t>
            </a:r>
          </a:p>
          <a:p>
            <a:r>
              <a:rPr lang="en-AU" sz="2400" dirty="0" smtClean="0"/>
              <a:t>Computer Lab sessions</a:t>
            </a:r>
          </a:p>
          <a:p>
            <a:r>
              <a:rPr lang="en-AU" sz="2400" dirty="0" smtClean="0"/>
              <a:t>ISL</a:t>
            </a:r>
          </a:p>
          <a:p>
            <a:r>
              <a:rPr lang="en-AU" sz="2400" dirty="0" smtClean="0"/>
              <a:t>Blackboard Collaborate</a:t>
            </a:r>
          </a:p>
          <a:p>
            <a:pPr marL="0" indent="0">
              <a:buNone/>
            </a:pPr>
            <a:endParaRPr lang="en-AU" dirty="0"/>
          </a:p>
        </p:txBody>
      </p:sp>
    </p:spTree>
    <p:extLst>
      <p:ext uri="{BB962C8B-B14F-4D97-AF65-F5344CB8AC3E}">
        <p14:creationId xmlns:p14="http://schemas.microsoft.com/office/powerpoint/2010/main" val="137851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p:txBody>
          <a:bodyPr>
            <a:normAutofit/>
          </a:bodyPr>
          <a:lstStyle/>
          <a:p>
            <a:pPr>
              <a:spcAft>
                <a:spcPts val="600"/>
              </a:spcAft>
            </a:pPr>
            <a:r>
              <a:rPr lang="en-AU" altLang="en-US" sz="2600" dirty="0"/>
              <a:t>Course Profile (online)</a:t>
            </a:r>
          </a:p>
          <a:p>
            <a:pPr>
              <a:spcAft>
                <a:spcPts val="600"/>
              </a:spcAft>
            </a:pPr>
            <a:r>
              <a:rPr lang="en-AU" altLang="en-US" sz="2600" dirty="0"/>
              <a:t>Study Guide</a:t>
            </a:r>
          </a:p>
          <a:p>
            <a:pPr>
              <a:spcAft>
                <a:spcPts val="600"/>
              </a:spcAft>
            </a:pPr>
            <a:r>
              <a:rPr lang="en-AU" altLang="en-US" sz="2600" dirty="0"/>
              <a:t>Text book </a:t>
            </a:r>
          </a:p>
          <a:p>
            <a:pPr>
              <a:spcAft>
                <a:spcPts val="600"/>
              </a:spcAft>
            </a:pPr>
            <a:r>
              <a:rPr lang="en-AU" altLang="en-US" sz="2600" dirty="0"/>
              <a:t>Online </a:t>
            </a:r>
            <a:r>
              <a:rPr lang="en-AU" altLang="en-US" sz="2600" dirty="0" smtClean="0"/>
              <a:t>resources (Moodle</a:t>
            </a:r>
            <a:r>
              <a:rPr lang="en-AU" altLang="en-US" sz="2600" dirty="0"/>
              <a:t>)</a:t>
            </a:r>
          </a:p>
          <a:p>
            <a:pPr>
              <a:spcAft>
                <a:spcPts val="600"/>
              </a:spcAft>
            </a:pPr>
            <a:r>
              <a:rPr lang="en-AU" altLang="en-US" sz="2600" i="1" dirty="0" smtClean="0"/>
              <a:t>STEPS </a:t>
            </a:r>
            <a:r>
              <a:rPr lang="en-AU" altLang="en-US" sz="2600" i="1" dirty="0"/>
              <a:t>Guide for Students </a:t>
            </a:r>
            <a:r>
              <a:rPr lang="en-AU" altLang="en-US" sz="2600" dirty="0"/>
              <a:t>and</a:t>
            </a:r>
            <a:r>
              <a:rPr lang="en-AU" altLang="en-US" sz="2600" i="1" dirty="0"/>
              <a:t> </a:t>
            </a:r>
            <a:br>
              <a:rPr lang="en-AU" altLang="en-US" sz="2600" i="1" dirty="0"/>
            </a:br>
            <a:r>
              <a:rPr lang="en-AU" altLang="en-US" sz="2600" i="1" dirty="0"/>
              <a:t>Getting Started with </a:t>
            </a:r>
            <a:r>
              <a:rPr lang="en-AU" altLang="en-US" sz="2600" i="1" dirty="0" err="1"/>
              <a:t>CQUni</a:t>
            </a:r>
            <a:r>
              <a:rPr lang="en-AU" altLang="en-US" sz="2600" i="1" dirty="0"/>
              <a:t> Systems Guide </a:t>
            </a:r>
            <a:r>
              <a:rPr lang="en-AU" altLang="en-US" sz="2600" dirty="0"/>
              <a:t>close</a:t>
            </a:r>
          </a:p>
          <a:p>
            <a:endParaRPr lang="en-AU" dirty="0"/>
          </a:p>
        </p:txBody>
      </p:sp>
    </p:spTree>
    <p:extLst>
      <p:ext uri="{BB962C8B-B14F-4D97-AF65-F5344CB8AC3E}">
        <p14:creationId xmlns:p14="http://schemas.microsoft.com/office/powerpoint/2010/main" val="381124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14313"/>
            <a:ext cx="8229600" cy="571500"/>
          </a:xfrm>
        </p:spPr>
        <p:txBody>
          <a:bodyPr/>
          <a:lstStyle/>
          <a:p>
            <a:r>
              <a:rPr lang="en-AU" smtClean="0">
                <a:latin typeface="Arial" charset="0"/>
                <a:cs typeface="Arial" charset="0"/>
              </a:rPr>
              <a:t>Program structure</a:t>
            </a:r>
          </a:p>
        </p:txBody>
      </p:sp>
      <p:sp>
        <p:nvSpPr>
          <p:cNvPr id="17411" name="Content Placeholder 2"/>
          <p:cNvSpPr>
            <a:spLocks noGrp="1"/>
          </p:cNvSpPr>
          <p:nvPr>
            <p:ph idx="1"/>
          </p:nvPr>
        </p:nvSpPr>
        <p:spPr>
          <a:xfrm>
            <a:off x="539750" y="1500173"/>
            <a:ext cx="7920038" cy="4625989"/>
          </a:xfrm>
        </p:spPr>
        <p:txBody>
          <a:bodyPr/>
          <a:lstStyle/>
          <a:p>
            <a:pPr marL="0" indent="0" eaLnBrk="1" hangingPunct="1">
              <a:spcBef>
                <a:spcPct val="0"/>
              </a:spcBef>
              <a:buFont typeface="Arial" charset="0"/>
              <a:buNone/>
            </a:pPr>
            <a:r>
              <a:rPr lang="en-AU" sz="2400" b="1" dirty="0" smtClean="0">
                <a:solidFill>
                  <a:schemeClr val="tx2"/>
                </a:solidFill>
                <a:latin typeface="Calibri" pitchFamily="34" charset="0"/>
                <a:cs typeface="Arial" charset="0"/>
              </a:rPr>
              <a:t>1 core course   </a:t>
            </a:r>
            <a:endParaRPr lang="en-AU" sz="2400" b="1" dirty="0" smtClean="0">
              <a:solidFill>
                <a:schemeClr val="tx2"/>
              </a:solidFill>
              <a:latin typeface="Arial" charset="0"/>
              <a:cs typeface="Arial" charset="0"/>
            </a:endParaRPr>
          </a:p>
          <a:p>
            <a:pPr marL="0" indent="0" eaLnBrk="1" hangingPunct="1">
              <a:spcBef>
                <a:spcPct val="0"/>
              </a:spcBef>
              <a:buFont typeface="Arial" charset="0"/>
              <a:buNone/>
            </a:pPr>
            <a:r>
              <a:rPr lang="en-AU" sz="2400" i="1" dirty="0" smtClean="0">
                <a:solidFill>
                  <a:schemeClr val="tx2"/>
                </a:solidFill>
                <a:latin typeface="Calibri" pitchFamily="34" charset="0"/>
                <a:cs typeface="Arial" charset="0"/>
              </a:rPr>
              <a:t>Preparation Skills for University</a:t>
            </a:r>
          </a:p>
          <a:p>
            <a:pPr marL="0" indent="0" eaLnBrk="1" hangingPunct="1">
              <a:spcBef>
                <a:spcPct val="0"/>
              </a:spcBef>
              <a:buFont typeface="Arial" charset="0"/>
              <a:buNone/>
            </a:pPr>
            <a:endParaRPr lang="en-AU" sz="2400" i="1" dirty="0" smtClean="0">
              <a:solidFill>
                <a:schemeClr val="tx2"/>
              </a:solidFill>
              <a:latin typeface="Calibri" pitchFamily="34" charset="0"/>
              <a:cs typeface="Arial" charset="0"/>
            </a:endParaRPr>
          </a:p>
          <a:p>
            <a:pPr marL="0" indent="0" eaLnBrk="1" hangingPunct="1">
              <a:spcBef>
                <a:spcPct val="0"/>
              </a:spcBef>
              <a:buFont typeface="Arial" charset="0"/>
              <a:buNone/>
            </a:pPr>
            <a:r>
              <a:rPr lang="en-AU" sz="2400" b="1" dirty="0" smtClean="0">
                <a:solidFill>
                  <a:schemeClr val="tx2"/>
                </a:solidFill>
                <a:latin typeface="Calibri" pitchFamily="34" charset="0"/>
                <a:cs typeface="Arial" charset="0"/>
              </a:rPr>
              <a:t>11 elective courses</a:t>
            </a:r>
            <a:endParaRPr lang="en-AU" sz="2400" dirty="0" smtClean="0">
              <a:solidFill>
                <a:schemeClr val="tx2"/>
              </a:solidFill>
              <a:latin typeface="Calibri" pitchFamily="34" charset="0"/>
              <a:cs typeface="Arial" charset="0"/>
            </a:endParaRPr>
          </a:p>
          <a:p>
            <a:pPr marL="0" indent="0">
              <a:buFont typeface="Arial" charset="0"/>
              <a:buNone/>
            </a:pPr>
            <a:r>
              <a:rPr lang="en-US" sz="2400" dirty="0" smtClean="0">
                <a:solidFill>
                  <a:schemeClr val="tx2"/>
                </a:solidFill>
                <a:latin typeface="Arial" charset="0"/>
                <a:cs typeface="Arial" charset="0"/>
              </a:rPr>
              <a:t>Students are eligible to complete as many elective courses as are required for their individual study plan, based on the applicability of the course content to the student’s undergraduate program of choice. </a:t>
            </a:r>
            <a:endParaRPr lang="en-AU" sz="2400" dirty="0" smtClean="0">
              <a:solidFill>
                <a:schemeClr val="tx2"/>
              </a:solidFill>
              <a:latin typeface="Arial" charset="0"/>
              <a:cs typeface="Arial" charset="0"/>
            </a:endParaRPr>
          </a:p>
          <a:p>
            <a:pPr marL="0" indent="0">
              <a:buFont typeface="Arial" charset="0"/>
              <a:buNone/>
            </a:pPr>
            <a:endParaRPr lang="en-AU" dirty="0" smtClean="0">
              <a:solidFill>
                <a:srgbClr val="254061"/>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core course</a:t>
            </a:r>
            <a:endParaRPr lang="en-US" dirty="0"/>
          </a:p>
        </p:txBody>
      </p:sp>
      <p:sp>
        <p:nvSpPr>
          <p:cNvPr id="3" name="Content Placeholder 2"/>
          <p:cNvSpPr>
            <a:spLocks noGrp="1"/>
          </p:cNvSpPr>
          <p:nvPr>
            <p:ph idx="1"/>
          </p:nvPr>
        </p:nvSpPr>
        <p:spPr/>
        <p:txBody>
          <a:bodyPr>
            <a:normAutofit/>
          </a:bodyPr>
          <a:lstStyle/>
          <a:p>
            <a:pPr>
              <a:buNone/>
            </a:pPr>
            <a:r>
              <a:rPr lang="en-AU" sz="2800" i="1" dirty="0" smtClean="0">
                <a:solidFill>
                  <a:schemeClr val="tx2"/>
                </a:solidFill>
              </a:rPr>
              <a:t>SKIL40025</a:t>
            </a:r>
            <a:r>
              <a:rPr lang="en-AU" sz="2800" dirty="0" smtClean="0">
                <a:solidFill>
                  <a:schemeClr val="tx2"/>
                </a:solidFill>
              </a:rPr>
              <a:t>	Preparation Skills for University</a:t>
            </a:r>
            <a:endParaRPr lang="en-US" sz="2000" dirty="0" smtClean="0">
              <a:solidFill>
                <a:schemeClr val="tx2"/>
              </a:solidFill>
            </a:endParaRPr>
          </a:p>
          <a:p>
            <a:pPr>
              <a:spcBef>
                <a:spcPct val="40000"/>
              </a:spcBef>
              <a:buNone/>
            </a:pPr>
            <a:r>
              <a:rPr lang="en-AU" sz="2400" dirty="0" smtClean="0">
                <a:solidFill>
                  <a:schemeClr val="tx2"/>
                </a:solidFill>
              </a:rPr>
              <a:t>Aims to:</a:t>
            </a:r>
          </a:p>
          <a:p>
            <a:pPr>
              <a:spcBef>
                <a:spcPct val="40000"/>
              </a:spcBef>
            </a:pPr>
            <a:r>
              <a:rPr lang="en-AU" sz="2400" dirty="0" smtClean="0">
                <a:solidFill>
                  <a:schemeClr val="tx2"/>
                </a:solidFill>
              </a:rPr>
              <a:t> help students become self-directed, active and confident learners</a:t>
            </a:r>
          </a:p>
          <a:p>
            <a:pPr>
              <a:spcBef>
                <a:spcPct val="40000"/>
              </a:spcBef>
            </a:pPr>
            <a:r>
              <a:rPr lang="en-AU" sz="2400" dirty="0" smtClean="0">
                <a:solidFill>
                  <a:schemeClr val="tx2"/>
                </a:solidFill>
              </a:rPr>
              <a:t>encourage students to adopt a critically reflective approach to their studies i.e. time management and goal setting; individual learning preferences and study habits; management of their study and career paths </a:t>
            </a:r>
          </a:p>
          <a:p>
            <a:pPr>
              <a:spcBef>
                <a:spcPct val="40000"/>
              </a:spcBef>
            </a:pPr>
            <a:r>
              <a:rPr lang="en-AU" sz="2400" dirty="0" smtClean="0">
                <a:solidFill>
                  <a:schemeClr val="tx2"/>
                </a:solidFill>
              </a:rPr>
              <a:t>have students become familiar with the procedures and systems at CQUniversity</a:t>
            </a:r>
          </a:p>
          <a:p>
            <a:pPr>
              <a:buNone/>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11 electives</a:t>
            </a:r>
            <a:endParaRPr lang="en-US" dirty="0"/>
          </a:p>
        </p:txBody>
      </p:sp>
      <p:sp>
        <p:nvSpPr>
          <p:cNvPr id="3" name="Content Placeholder 2"/>
          <p:cNvSpPr>
            <a:spLocks noGrp="1"/>
          </p:cNvSpPr>
          <p:nvPr>
            <p:ph idx="1"/>
          </p:nvPr>
        </p:nvSpPr>
        <p:spPr>
          <a:xfrm>
            <a:off x="1000100" y="1357298"/>
            <a:ext cx="8001056" cy="5500702"/>
          </a:xfrm>
        </p:spPr>
        <p:txBody>
          <a:bodyPr>
            <a:normAutofit fontScale="85000" lnSpcReduction="20000"/>
          </a:bodyPr>
          <a:lstStyle/>
          <a:p>
            <a:pPr marL="514350" indent="-514350">
              <a:lnSpc>
                <a:spcPct val="160000"/>
              </a:lnSpc>
              <a:buFont typeface="+mj-lt"/>
              <a:buAutoNum type="arabicPeriod"/>
            </a:pPr>
            <a:r>
              <a:rPr lang="en-US" sz="2400" i="1" dirty="0" smtClean="0">
                <a:solidFill>
                  <a:schemeClr val="tx2"/>
                </a:solidFill>
              </a:rPr>
              <a:t>LNGE40049</a:t>
            </a:r>
            <a:r>
              <a:rPr lang="en-US" sz="2400" dirty="0" smtClean="0">
                <a:solidFill>
                  <a:schemeClr val="tx2"/>
                </a:solidFill>
              </a:rPr>
              <a:t> 	Essay Writing for University</a:t>
            </a:r>
          </a:p>
          <a:p>
            <a:pPr marL="514350" indent="-514350">
              <a:lnSpc>
                <a:spcPct val="160000"/>
              </a:lnSpc>
              <a:buFont typeface="+mj-lt"/>
              <a:buAutoNum type="arabicPeriod"/>
            </a:pPr>
            <a:r>
              <a:rPr lang="en-US" sz="2400" i="1" dirty="0" smtClean="0">
                <a:solidFill>
                  <a:schemeClr val="tx2"/>
                </a:solidFill>
              </a:rPr>
              <a:t>LNGE40064</a:t>
            </a:r>
            <a:r>
              <a:rPr lang="en-US" sz="2400" dirty="0" smtClean="0">
                <a:solidFill>
                  <a:schemeClr val="tx2"/>
                </a:solidFill>
              </a:rPr>
              <a:t>	Technical Writing for University </a:t>
            </a:r>
          </a:p>
          <a:p>
            <a:pPr marL="514350" indent="-514350">
              <a:lnSpc>
                <a:spcPct val="160000"/>
              </a:lnSpc>
              <a:buFont typeface="+mj-lt"/>
              <a:buAutoNum type="arabicPeriod"/>
            </a:pPr>
            <a:r>
              <a:rPr lang="en-US" sz="2400" i="1" dirty="0" smtClean="0">
                <a:solidFill>
                  <a:schemeClr val="tx2"/>
                </a:solidFill>
              </a:rPr>
              <a:t>MATH40237</a:t>
            </a:r>
            <a:r>
              <a:rPr lang="en-US" sz="2400" dirty="0" smtClean="0">
                <a:solidFill>
                  <a:schemeClr val="tx2"/>
                </a:solidFill>
              </a:rPr>
              <a:t>	Fundamental Mathematics for University</a:t>
            </a:r>
          </a:p>
          <a:p>
            <a:pPr marL="514350" indent="-514350">
              <a:lnSpc>
                <a:spcPct val="160000"/>
              </a:lnSpc>
              <a:buFont typeface="+mj-lt"/>
              <a:buAutoNum type="arabicPeriod"/>
            </a:pPr>
            <a:r>
              <a:rPr lang="en-US" sz="2400" i="1" dirty="0" smtClean="0">
                <a:solidFill>
                  <a:schemeClr val="tx2"/>
                </a:solidFill>
              </a:rPr>
              <a:t>MATH40228</a:t>
            </a:r>
            <a:r>
              <a:rPr lang="en-US" sz="2400" dirty="0" smtClean="0">
                <a:solidFill>
                  <a:schemeClr val="tx2"/>
                </a:solidFill>
              </a:rPr>
              <a:t>	Intermediate Mathematics for University</a:t>
            </a:r>
          </a:p>
          <a:p>
            <a:pPr marL="514350" indent="-514350">
              <a:lnSpc>
                <a:spcPct val="160000"/>
              </a:lnSpc>
              <a:buFont typeface="+mj-lt"/>
              <a:buAutoNum type="arabicPeriod"/>
            </a:pPr>
            <a:r>
              <a:rPr lang="en-US" sz="2400" i="1" dirty="0" smtClean="0">
                <a:solidFill>
                  <a:schemeClr val="tx2"/>
                </a:solidFill>
              </a:rPr>
              <a:t>MATH40252</a:t>
            </a:r>
            <a:r>
              <a:rPr lang="en-US" sz="2400" dirty="0" smtClean="0">
                <a:solidFill>
                  <a:schemeClr val="tx2"/>
                </a:solidFill>
              </a:rPr>
              <a:t>	Technical Mathematics for University</a:t>
            </a:r>
          </a:p>
          <a:p>
            <a:pPr marL="514350" indent="-514350">
              <a:lnSpc>
                <a:spcPct val="160000"/>
              </a:lnSpc>
              <a:buFont typeface="+mj-lt"/>
              <a:buAutoNum type="arabicPeriod"/>
            </a:pPr>
            <a:r>
              <a:rPr lang="en-US" sz="2400" i="1" dirty="0" smtClean="0">
                <a:solidFill>
                  <a:schemeClr val="tx2"/>
                </a:solidFill>
              </a:rPr>
              <a:t>COIT40206	</a:t>
            </a:r>
            <a:r>
              <a:rPr lang="en-US" sz="2400" dirty="0" smtClean="0">
                <a:solidFill>
                  <a:schemeClr val="tx2"/>
                </a:solidFill>
              </a:rPr>
              <a:t>	Computing Skills for University</a:t>
            </a:r>
          </a:p>
          <a:p>
            <a:pPr marL="514350" indent="-514350">
              <a:lnSpc>
                <a:spcPct val="160000"/>
              </a:lnSpc>
              <a:buFont typeface="+mj-lt"/>
              <a:buAutoNum type="arabicPeriod"/>
            </a:pPr>
            <a:r>
              <a:rPr lang="en-US" sz="2400" i="1" dirty="0" smtClean="0">
                <a:solidFill>
                  <a:schemeClr val="tx2"/>
                </a:solidFill>
              </a:rPr>
              <a:t>SKIL40016</a:t>
            </a:r>
            <a:r>
              <a:rPr lang="en-US" sz="2400" dirty="0" smtClean="0">
                <a:solidFill>
                  <a:schemeClr val="tx2"/>
                </a:solidFill>
              </a:rPr>
              <a:t>		Positive Learning for University</a:t>
            </a:r>
          </a:p>
          <a:p>
            <a:pPr marL="514350" indent="-514350">
              <a:lnSpc>
                <a:spcPct val="160000"/>
              </a:lnSpc>
              <a:buFont typeface="+mj-lt"/>
              <a:buAutoNum type="arabicPeriod"/>
            </a:pPr>
            <a:r>
              <a:rPr lang="en-US" sz="2400" i="1" dirty="0" smtClean="0">
                <a:solidFill>
                  <a:schemeClr val="tx2"/>
                </a:solidFill>
              </a:rPr>
              <a:t>PHYS40110</a:t>
            </a:r>
            <a:r>
              <a:rPr lang="en-US" sz="2400" dirty="0" smtClean="0">
                <a:solidFill>
                  <a:schemeClr val="tx2"/>
                </a:solidFill>
              </a:rPr>
              <a:t>	Introductory Physics</a:t>
            </a:r>
          </a:p>
          <a:p>
            <a:pPr marL="514350" indent="-514350">
              <a:lnSpc>
                <a:spcPct val="160000"/>
              </a:lnSpc>
              <a:buFont typeface="+mj-lt"/>
              <a:buAutoNum type="arabicPeriod"/>
            </a:pPr>
            <a:r>
              <a:rPr lang="en-US" sz="2400" i="1" dirty="0" smtClean="0">
                <a:solidFill>
                  <a:schemeClr val="tx2"/>
                </a:solidFill>
              </a:rPr>
              <a:t>BIOL40108</a:t>
            </a:r>
            <a:r>
              <a:rPr lang="en-US" sz="2400" dirty="0" smtClean="0">
                <a:solidFill>
                  <a:schemeClr val="tx2"/>
                </a:solidFill>
              </a:rPr>
              <a:t>		Introductory Biology</a:t>
            </a:r>
          </a:p>
          <a:p>
            <a:pPr marL="514350" indent="-514350">
              <a:lnSpc>
                <a:spcPct val="160000"/>
              </a:lnSpc>
              <a:buFont typeface="+mj-lt"/>
              <a:buAutoNum type="arabicPeriod"/>
            </a:pPr>
            <a:r>
              <a:rPr lang="en-US" sz="2400" i="1" dirty="0" smtClean="0">
                <a:solidFill>
                  <a:schemeClr val="tx2"/>
                </a:solidFill>
              </a:rPr>
              <a:t>CHEM40079</a:t>
            </a:r>
            <a:r>
              <a:rPr lang="en-US" sz="2400" dirty="0" smtClean="0">
                <a:solidFill>
                  <a:schemeClr val="tx2"/>
                </a:solidFill>
              </a:rPr>
              <a:t>	Introductory Chemistry</a:t>
            </a:r>
          </a:p>
          <a:p>
            <a:pPr marL="514350" indent="-514350">
              <a:lnSpc>
                <a:spcPct val="160000"/>
              </a:lnSpc>
              <a:buFont typeface="+mj-lt"/>
              <a:buAutoNum type="arabicPeriod"/>
            </a:pPr>
            <a:r>
              <a:rPr lang="en-US" sz="2400" i="1" dirty="0" smtClean="0">
                <a:solidFill>
                  <a:schemeClr val="tx2"/>
                </a:solidFill>
              </a:rPr>
              <a:t>SCIE40018</a:t>
            </a:r>
            <a:r>
              <a:rPr lang="en-US" sz="2400" dirty="0" smtClean="0">
                <a:solidFill>
                  <a:schemeClr val="tx2"/>
                </a:solidFill>
              </a:rPr>
              <a:t>		Foundation Science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795320" cy="982462"/>
          </a:xfrm>
        </p:spPr>
        <p:txBody>
          <a:bodyPr/>
          <a:lstStyle/>
          <a:p>
            <a:r>
              <a:rPr lang="en-AU" b="1" dirty="0"/>
              <a:t>SKIL40025 Preparation Skills for University</a:t>
            </a:r>
            <a:r>
              <a:rPr lang="en-AU" dirty="0"/>
              <a:t/>
            </a:r>
            <a:br>
              <a:rPr lang="en-AU" dirty="0"/>
            </a:br>
            <a:endParaRPr lang="en-AU"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AU" sz="3100" dirty="0" smtClean="0"/>
              <a:t>This </a:t>
            </a:r>
            <a:r>
              <a:rPr lang="en-AU" sz="3100" dirty="0"/>
              <a:t>course is designed to help students become self-directed, active and confident learners. It introduces them to a range of theories and concepts to facilitate the development of practical skills and personal attitudes necessary for success in tertiary study. Students are encouraged to adopt a critically reflective approach to all aspects of their studies, including individual learning preferences and study habits; time management and goal-setting; management of their study and career paths; and research. They will become familiar with the procedures and systems that characterise tertiary study, with a particular focus on studying at </a:t>
            </a:r>
            <a:r>
              <a:rPr lang="en-AU" sz="3100" dirty="0" err="1"/>
              <a:t>CQUniversity</a:t>
            </a:r>
            <a:r>
              <a:rPr lang="en-AU" sz="3100" dirty="0"/>
              <a:t>. </a:t>
            </a:r>
          </a:p>
          <a:p>
            <a:endParaRPr lang="en-AU" dirty="0"/>
          </a:p>
        </p:txBody>
      </p:sp>
    </p:spTree>
    <p:extLst>
      <p:ext uri="{BB962C8B-B14F-4D97-AF65-F5344CB8AC3E}">
        <p14:creationId xmlns:p14="http://schemas.microsoft.com/office/powerpoint/2010/main" val="148378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27 Year History</a:t>
            </a:r>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268760"/>
            <a:ext cx="5768064" cy="4320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436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795320" cy="392220"/>
          </a:xfrm>
        </p:spPr>
        <p:txBody>
          <a:bodyPr/>
          <a:lstStyle/>
          <a:p>
            <a:r>
              <a:rPr lang="en-AU" b="1" dirty="0"/>
              <a:t>SKIL40016 Positive Learning for University</a:t>
            </a:r>
            <a:r>
              <a:rPr lang="en-AU" dirty="0"/>
              <a:t/>
            </a:r>
            <a:br>
              <a:rPr lang="en-AU" dirty="0"/>
            </a:br>
            <a:endParaRPr lang="en-AU"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AU" sz="3400" dirty="0" smtClean="0"/>
              <a:t>Through </a:t>
            </a:r>
            <a:r>
              <a:rPr lang="en-AU" sz="3400" dirty="0"/>
              <a:t>a positive psychology framework, </a:t>
            </a:r>
            <a:r>
              <a:rPr lang="en-AU" sz="3400" i="1" dirty="0"/>
              <a:t>Preparation for Positive Learning</a:t>
            </a:r>
            <a:r>
              <a:rPr lang="en-AU" sz="3400" dirty="0"/>
              <a:t> introduces students to a variety of concepts and techniques to enhance clarity, optimism, gratitude, strengths, positive relationships, communication skills and healthy living. A mixture of theory, practical activities and reflection demonstrate how personal attitudes and beliefs affect learning and study. Students therefore learn how to think more realistically and flexibly about the challenges they may encounter in higher education. In addition to the content, all course materials are presented online and students are exposed to a number of eLearning (online) tools to actively engage and support their learning.</a:t>
            </a:r>
          </a:p>
          <a:p>
            <a:endParaRPr lang="en-AU" dirty="0"/>
          </a:p>
        </p:txBody>
      </p:sp>
    </p:spTree>
    <p:extLst>
      <p:ext uri="{BB962C8B-B14F-4D97-AF65-F5344CB8AC3E}">
        <p14:creationId xmlns:p14="http://schemas.microsoft.com/office/powerpoint/2010/main" val="26286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507288" cy="838446"/>
          </a:xfrm>
        </p:spPr>
        <p:txBody>
          <a:bodyPr/>
          <a:lstStyle/>
          <a:p>
            <a:r>
              <a:rPr lang="en-AU" b="1" dirty="0"/>
              <a:t>COIT40206 Computing Skills for University</a:t>
            </a:r>
            <a:r>
              <a:rPr lang="en-AU" dirty="0"/>
              <a:t/>
            </a:r>
            <a:br>
              <a:rPr lang="en-AU" dirty="0"/>
            </a:br>
            <a:endParaRPr lang="en-AU" dirty="0"/>
          </a:p>
        </p:txBody>
      </p:sp>
      <p:sp>
        <p:nvSpPr>
          <p:cNvPr id="3" name="Content Placeholder 2"/>
          <p:cNvSpPr>
            <a:spLocks noGrp="1"/>
          </p:cNvSpPr>
          <p:nvPr>
            <p:ph idx="1"/>
          </p:nvPr>
        </p:nvSpPr>
        <p:spPr/>
        <p:txBody>
          <a:bodyPr>
            <a:normAutofit/>
          </a:bodyPr>
          <a:lstStyle/>
          <a:p>
            <a:r>
              <a:rPr lang="en-AU" sz="2400" dirty="0" smtClean="0"/>
              <a:t>On </a:t>
            </a:r>
            <a:r>
              <a:rPr lang="en-AU" sz="2400" dirty="0"/>
              <a:t>completion of this course, students should be able to use a word processor to format the layout of an academic essay and a report. The students should be able to use a spreadsheet to complete a workbook, create simple formula, apply simple functions as well as create and format charts. The students should be able to use the Internet, negotiate a Learning Management System and communicate using email at an academic level.  Students should also be able to create a basic Power Point presentation appropriate for university courses.</a:t>
            </a:r>
          </a:p>
          <a:p>
            <a:endParaRPr lang="en-AU" sz="2400" dirty="0"/>
          </a:p>
        </p:txBody>
      </p:sp>
    </p:spTree>
    <p:extLst>
      <p:ext uri="{BB962C8B-B14F-4D97-AF65-F5344CB8AC3E}">
        <p14:creationId xmlns:p14="http://schemas.microsoft.com/office/powerpoint/2010/main" val="57847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54470"/>
          </a:xfrm>
        </p:spPr>
        <p:txBody>
          <a:bodyPr/>
          <a:lstStyle/>
          <a:p>
            <a:r>
              <a:rPr lang="en-AU" b="1" dirty="0"/>
              <a:t>LNGE40049 Essay Writing for University</a:t>
            </a:r>
            <a:r>
              <a:rPr lang="en-AU" dirty="0"/>
              <a:t/>
            </a:r>
            <a:br>
              <a:rPr lang="en-AU" dirty="0"/>
            </a:br>
            <a:endParaRPr lang="en-AU" dirty="0"/>
          </a:p>
        </p:txBody>
      </p:sp>
      <p:sp>
        <p:nvSpPr>
          <p:cNvPr id="3" name="Content Placeholder 2"/>
          <p:cNvSpPr>
            <a:spLocks noGrp="1"/>
          </p:cNvSpPr>
          <p:nvPr>
            <p:ph idx="1"/>
          </p:nvPr>
        </p:nvSpPr>
        <p:spPr>
          <a:xfrm>
            <a:off x="457200" y="1412776"/>
            <a:ext cx="8229600" cy="4713387"/>
          </a:xfrm>
        </p:spPr>
        <p:txBody>
          <a:bodyPr>
            <a:noAutofit/>
          </a:bodyPr>
          <a:lstStyle/>
          <a:p>
            <a:r>
              <a:rPr lang="en-AU" sz="2000" dirty="0" smtClean="0"/>
              <a:t>On </a:t>
            </a:r>
            <a:r>
              <a:rPr lang="en-AU" sz="2000" dirty="0"/>
              <a:t>completion of this course students should be able to apply the reading, thinking and writing skills necessary for academic purposes utilising appropriate grammar and writing patterns. Students are familiarised with the stages of the writing process and assisted to apply a range of associated learning strategies. In addition, students develop strategies to plan and write paragraphs, using academic language and conventions. They are introduced to research, note-taking and referencing skills for this purpose. They are also encouraged to examine their own worldviews, and those of others, and to develop critical thinking skills. Students have the opportunity to participate in online discussion forums to support their learning. The course culminates with students planning and writing an academic essay, using independent research skills acquired throughout the course. Reflective practice is integral to the course and this enables students to consider the connection between their personal learning journal and the course outcomes.</a:t>
            </a:r>
          </a:p>
          <a:p>
            <a:endParaRPr lang="en-AU" sz="2000" dirty="0"/>
          </a:p>
        </p:txBody>
      </p:sp>
    </p:spTree>
    <p:extLst>
      <p:ext uri="{BB962C8B-B14F-4D97-AF65-F5344CB8AC3E}">
        <p14:creationId xmlns:p14="http://schemas.microsoft.com/office/powerpoint/2010/main" val="2937760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982462"/>
          </a:xfrm>
        </p:spPr>
        <p:txBody>
          <a:bodyPr/>
          <a:lstStyle/>
          <a:p>
            <a:r>
              <a:rPr lang="en-AU" b="1" dirty="0"/>
              <a:t>LNGE40064 Technical Writing for University</a:t>
            </a:r>
            <a:r>
              <a:rPr lang="en-AU" dirty="0"/>
              <a:t/>
            </a:r>
            <a:br>
              <a:rPr lang="en-AU" dirty="0"/>
            </a:br>
            <a:endParaRPr lang="en-AU" dirty="0"/>
          </a:p>
        </p:txBody>
      </p:sp>
      <p:sp>
        <p:nvSpPr>
          <p:cNvPr id="3" name="Content Placeholder 2"/>
          <p:cNvSpPr>
            <a:spLocks noGrp="1"/>
          </p:cNvSpPr>
          <p:nvPr>
            <p:ph idx="1"/>
          </p:nvPr>
        </p:nvSpPr>
        <p:spPr/>
        <p:txBody>
          <a:bodyPr>
            <a:normAutofit/>
          </a:bodyPr>
          <a:lstStyle/>
          <a:p>
            <a:r>
              <a:rPr lang="en-AU" sz="2600" dirty="0" smtClean="0"/>
              <a:t>This </a:t>
            </a:r>
            <a:r>
              <a:rPr lang="en-AU" sz="2600" dirty="0"/>
              <a:t>course introduces students to the writing skills they will need to succeed in university science and technology courses. Students will develop skills in writing clearly and concisely, organising and presenting information in a logical way, and applying relevant conventions of style and grammar. Through intensive reading and writing, they will learn to critically analyse, paraphrase and summarise a range of scientific and technical texts. Students will consolidate their learning by researching and writing a report.</a:t>
            </a:r>
          </a:p>
          <a:p>
            <a:endParaRPr lang="en-AU" dirty="0"/>
          </a:p>
        </p:txBody>
      </p:sp>
    </p:spTree>
    <p:extLst>
      <p:ext uri="{BB962C8B-B14F-4D97-AF65-F5344CB8AC3E}">
        <p14:creationId xmlns:p14="http://schemas.microsoft.com/office/powerpoint/2010/main" val="3955574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Mathematics suite</a:t>
            </a:r>
            <a:endParaRPr lang="en-AU" dirty="0"/>
          </a:p>
        </p:txBody>
      </p:sp>
      <p:sp>
        <p:nvSpPr>
          <p:cNvPr id="3" name="Content Placeholder 2"/>
          <p:cNvSpPr>
            <a:spLocks noGrp="1"/>
          </p:cNvSpPr>
          <p:nvPr>
            <p:ph idx="1"/>
          </p:nvPr>
        </p:nvSpPr>
        <p:spPr>
          <a:xfrm>
            <a:off x="457200" y="1484784"/>
            <a:ext cx="8229600" cy="5616624"/>
          </a:xfrm>
        </p:spPr>
        <p:txBody>
          <a:bodyPr>
            <a:noAutofit/>
          </a:bodyPr>
          <a:lstStyle/>
          <a:p>
            <a:pPr marL="0" indent="0">
              <a:buNone/>
            </a:pPr>
            <a:r>
              <a:rPr lang="en-AU" sz="1500" b="1" dirty="0"/>
              <a:t>MATH40228 Intermediate Mathematics for University</a:t>
            </a:r>
            <a:endParaRPr lang="en-AU" sz="1500" dirty="0"/>
          </a:p>
          <a:p>
            <a:pPr marL="0" indent="0">
              <a:buNone/>
            </a:pPr>
            <a:r>
              <a:rPr lang="en-AU" sz="1500" dirty="0"/>
              <a:t>Intermediate Mathematics for University is designed to follow on from a study of introductory mathematical concepts, such as Fundamental Mathematics for University. Students complete core and optional modules, which are chosen according to their future study plans. The course has been developed to provide knowledge of various mathematical topics including statistics, standard deviation, probability, absolute value, inequalities, simultaneous equations, quadratic equations, functions, logarithms, trigonometry, geometry, variation, ratio, proportion, financial mathematics, annuities, series and sequences.</a:t>
            </a:r>
          </a:p>
          <a:p>
            <a:pPr marL="0" indent="0">
              <a:buNone/>
            </a:pPr>
            <a:r>
              <a:rPr lang="en-AU" sz="1500" b="1" dirty="0"/>
              <a:t>MATH40237 Fundamental Mathematics for University</a:t>
            </a:r>
            <a:endParaRPr lang="en-AU" sz="1500" dirty="0"/>
          </a:p>
          <a:p>
            <a:pPr marL="0" indent="0">
              <a:buNone/>
            </a:pPr>
            <a:r>
              <a:rPr lang="en-AU" sz="1500" dirty="0"/>
              <a:t>Fundamental Mathematics for University is designed to provide students with foundation concepts, rules and methods of elementary mathematics. The main aim of this course is to provide the fundamentals of mathematics, which are necessary to develop a unified body of knowledge. Topics covered in the course include operations, percentages, introductory algebra, simple equation solving, exponents, linear equations, introductory statistics and units and conversions.</a:t>
            </a:r>
          </a:p>
          <a:p>
            <a:pPr marL="0" indent="0">
              <a:buNone/>
            </a:pPr>
            <a:r>
              <a:rPr lang="en-AU" sz="1500" b="1" dirty="0"/>
              <a:t>MATH40252 Technical Mathematics for University</a:t>
            </a:r>
            <a:endParaRPr lang="en-AU" sz="1500" dirty="0"/>
          </a:p>
          <a:p>
            <a:pPr marL="0" indent="0">
              <a:buNone/>
            </a:pPr>
            <a:r>
              <a:rPr lang="en-AU" sz="1500" dirty="0" smtClean="0"/>
              <a:t>Technical </a:t>
            </a:r>
            <a:r>
              <a:rPr lang="en-AU" sz="1500" dirty="0"/>
              <a:t>Mathematics for University is designed to follow on from Intermediate </a:t>
            </a:r>
            <a:r>
              <a:rPr lang="en-AU" sz="1500" dirty="0" smtClean="0"/>
              <a:t>Mathematics </a:t>
            </a:r>
            <a:r>
              <a:rPr lang="en-AU" sz="1500" dirty="0"/>
              <a:t>for University. The completion of both Intermediate Mathematics for </a:t>
            </a:r>
            <a:r>
              <a:rPr lang="en-AU" sz="1500" dirty="0" smtClean="0"/>
              <a:t>University </a:t>
            </a:r>
            <a:r>
              <a:rPr lang="en-AU" sz="1500" dirty="0"/>
              <a:t>and Technical Mathematics for University prepares students for first year </a:t>
            </a:r>
            <a:r>
              <a:rPr lang="en-AU" sz="1500" dirty="0" smtClean="0"/>
              <a:t>tertiary </a:t>
            </a:r>
            <a:r>
              <a:rPr lang="en-AU" sz="1500" dirty="0"/>
              <a:t>mathematics in applied science and engineering. The course has been </a:t>
            </a:r>
            <a:r>
              <a:rPr lang="en-AU" sz="1500" dirty="0" smtClean="0"/>
              <a:t>developed </a:t>
            </a:r>
            <a:r>
              <a:rPr lang="en-AU" sz="1500" dirty="0"/>
              <a:t>to provide knowledge of various mathematical topics including algebra </a:t>
            </a:r>
            <a:r>
              <a:rPr lang="en-AU" sz="1500" dirty="0" smtClean="0"/>
              <a:t>techniques</a:t>
            </a:r>
            <a:r>
              <a:rPr lang="en-AU" sz="1500" dirty="0"/>
              <a:t>; trigonometric functions, ratios, and graphs; plane and analytical </a:t>
            </a:r>
            <a:r>
              <a:rPr lang="en-AU" sz="1500" dirty="0" smtClean="0"/>
              <a:t>geometry</a:t>
            </a:r>
            <a:r>
              <a:rPr lang="en-AU" sz="1500" dirty="0"/>
              <a:t>; introductory vectors and introductory calculus.</a:t>
            </a:r>
          </a:p>
          <a:p>
            <a:endParaRPr lang="en-AU" sz="1500" dirty="0"/>
          </a:p>
        </p:txBody>
      </p:sp>
    </p:spTree>
    <p:extLst>
      <p:ext uri="{BB962C8B-B14F-4D97-AF65-F5344CB8AC3E}">
        <p14:creationId xmlns:p14="http://schemas.microsoft.com/office/powerpoint/2010/main" val="134146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66438"/>
          </a:xfrm>
        </p:spPr>
        <p:txBody>
          <a:bodyPr/>
          <a:lstStyle/>
          <a:p>
            <a:r>
              <a:rPr lang="en-AU" b="1" dirty="0"/>
              <a:t>CHEM40070 Introductory Chemistry</a:t>
            </a:r>
            <a:r>
              <a:rPr lang="en-AU" dirty="0"/>
              <a:t/>
            </a:r>
            <a:br>
              <a:rPr lang="en-AU" dirty="0"/>
            </a:br>
            <a:endParaRPr lang="en-AU" dirty="0"/>
          </a:p>
        </p:txBody>
      </p:sp>
      <p:sp>
        <p:nvSpPr>
          <p:cNvPr id="3" name="Content Placeholder 2"/>
          <p:cNvSpPr>
            <a:spLocks noGrp="1"/>
          </p:cNvSpPr>
          <p:nvPr>
            <p:ph idx="1"/>
          </p:nvPr>
        </p:nvSpPr>
        <p:spPr>
          <a:xfrm>
            <a:off x="457200" y="1484784"/>
            <a:ext cx="8229600" cy="5688632"/>
          </a:xfrm>
        </p:spPr>
        <p:txBody>
          <a:bodyPr>
            <a:normAutofit/>
          </a:bodyPr>
          <a:lstStyle/>
          <a:p>
            <a:r>
              <a:rPr lang="en-AU" sz="2400" dirty="0" smtClean="0"/>
              <a:t>The </a:t>
            </a:r>
            <a:r>
              <a:rPr lang="en-AU" sz="2400" dirty="0"/>
              <a:t>aim of </a:t>
            </a:r>
            <a:r>
              <a:rPr lang="en-AU" sz="2400" i="1" dirty="0"/>
              <a:t>Introductory Chemistry </a:t>
            </a:r>
            <a:r>
              <a:rPr lang="en-AU" sz="2400" dirty="0"/>
              <a:t>is to provide you with a foundation in Chemistry for your tertiary study. Chemistry is a language with structure and rules to follow just like the English language. Introductory Chemistry introduces the terms, concepts and rules in chemistry. These concepts have been related to everyday materials and events to place chemistry within the context of your own experiences. This course covers a range of chemical topics, such as matter, molecules, chemical reactions, acids and bases and organic chemistry, as well as introducing the mathematics used in science.</a:t>
            </a:r>
          </a:p>
          <a:p>
            <a:endParaRPr lang="en-AU" sz="2400" dirty="0"/>
          </a:p>
        </p:txBody>
      </p:sp>
    </p:spTree>
    <p:extLst>
      <p:ext uri="{BB962C8B-B14F-4D97-AF65-F5344CB8AC3E}">
        <p14:creationId xmlns:p14="http://schemas.microsoft.com/office/powerpoint/2010/main" val="276877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38446"/>
          </a:xfrm>
        </p:spPr>
        <p:txBody>
          <a:bodyPr/>
          <a:lstStyle/>
          <a:p>
            <a:r>
              <a:rPr lang="en-AU" b="1" dirty="0"/>
              <a:t>BIOL40103 Introductory Biology</a:t>
            </a:r>
            <a:r>
              <a:rPr lang="en-AU" dirty="0"/>
              <a:t> </a:t>
            </a:r>
            <a:br>
              <a:rPr lang="en-AU" dirty="0"/>
            </a:br>
            <a:endParaRPr lang="en-AU" dirty="0"/>
          </a:p>
        </p:txBody>
      </p:sp>
      <p:sp>
        <p:nvSpPr>
          <p:cNvPr id="3" name="Content Placeholder 2"/>
          <p:cNvSpPr>
            <a:spLocks noGrp="1"/>
          </p:cNvSpPr>
          <p:nvPr>
            <p:ph idx="1"/>
          </p:nvPr>
        </p:nvSpPr>
        <p:spPr/>
        <p:txBody>
          <a:bodyPr>
            <a:normAutofit/>
          </a:bodyPr>
          <a:lstStyle/>
          <a:p>
            <a:r>
              <a:rPr lang="en-AU" sz="2400" i="1" dirty="0" smtClean="0"/>
              <a:t>Introductory </a:t>
            </a:r>
            <a:r>
              <a:rPr lang="en-AU" sz="2400" i="1" dirty="0"/>
              <a:t>Biology </a:t>
            </a:r>
            <a:r>
              <a:rPr lang="en-AU" sz="2400" dirty="0"/>
              <a:t>is the study of living things. It encompasses the cellular basis of living things, the energy metabolism that underlies the activities of life, and the genetic bases for inheritance in organisms. Course also includes the study of evolutionary relationships among organisms and the diversity of life on earth. It considers the biology of micro-organisms, plants, and animals, and it brings together the structural and functional relationships that underlie their day-to-day activities. Introductory Biology draws on the sciences of chemistry and physics for its foundations and applies the laws of these disciplines to living things</a:t>
            </a:r>
          </a:p>
          <a:p>
            <a:endParaRPr lang="en-AU" sz="2400" dirty="0"/>
          </a:p>
        </p:txBody>
      </p:sp>
    </p:spTree>
    <p:extLst>
      <p:ext uri="{BB962C8B-B14F-4D97-AF65-F5344CB8AC3E}">
        <p14:creationId xmlns:p14="http://schemas.microsoft.com/office/powerpoint/2010/main" val="351011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10454"/>
          </a:xfrm>
        </p:spPr>
        <p:txBody>
          <a:bodyPr/>
          <a:lstStyle/>
          <a:p>
            <a:r>
              <a:rPr lang="en-AU" b="1" dirty="0"/>
              <a:t>PHYS40110 Introductory Physics</a:t>
            </a:r>
            <a:r>
              <a:rPr lang="en-AU" dirty="0"/>
              <a:t/>
            </a:r>
            <a:br>
              <a:rPr lang="en-AU" dirty="0"/>
            </a:br>
            <a:endParaRPr lang="en-AU" dirty="0"/>
          </a:p>
        </p:txBody>
      </p:sp>
      <p:sp>
        <p:nvSpPr>
          <p:cNvPr id="3" name="Content Placeholder 2"/>
          <p:cNvSpPr>
            <a:spLocks noGrp="1"/>
          </p:cNvSpPr>
          <p:nvPr>
            <p:ph idx="1"/>
          </p:nvPr>
        </p:nvSpPr>
        <p:spPr/>
        <p:txBody>
          <a:bodyPr>
            <a:normAutofit/>
          </a:bodyPr>
          <a:lstStyle/>
          <a:p>
            <a:r>
              <a:rPr lang="en-AU" sz="2400" dirty="0" smtClean="0"/>
              <a:t>This </a:t>
            </a:r>
            <a:r>
              <a:rPr lang="en-AU" sz="2400" dirty="0"/>
              <a:t>course will prepare student for university study in engineering or the physical sciences. Students will gain an understanding of the basic concepts in physics and learn to apply the principles of physics to solve problems of a physical nature in everyday life. Topics covered in this course include mechanics, electricity, electromagnetism, waves, optics, and atomic physics</a:t>
            </a:r>
          </a:p>
          <a:p>
            <a:endParaRPr lang="en-AU" dirty="0"/>
          </a:p>
        </p:txBody>
      </p:sp>
    </p:spTree>
    <p:extLst>
      <p:ext uri="{BB962C8B-B14F-4D97-AF65-F5344CB8AC3E}">
        <p14:creationId xmlns:p14="http://schemas.microsoft.com/office/powerpoint/2010/main" val="206680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82462"/>
          </a:xfrm>
        </p:spPr>
        <p:txBody>
          <a:bodyPr/>
          <a:lstStyle/>
          <a:p>
            <a:r>
              <a:rPr lang="en-AU" b="1" dirty="0"/>
              <a:t>SCIE40020 Foundation Science</a:t>
            </a:r>
            <a:r>
              <a:rPr lang="en-AU" dirty="0"/>
              <a:t/>
            </a:r>
            <a:br>
              <a:rPr lang="en-AU" dirty="0"/>
            </a:br>
            <a:endParaRPr lang="en-AU" dirty="0"/>
          </a:p>
        </p:txBody>
      </p:sp>
      <p:sp>
        <p:nvSpPr>
          <p:cNvPr id="3" name="Content Placeholder 2"/>
          <p:cNvSpPr>
            <a:spLocks noGrp="1"/>
          </p:cNvSpPr>
          <p:nvPr>
            <p:ph idx="1"/>
          </p:nvPr>
        </p:nvSpPr>
        <p:spPr/>
        <p:txBody>
          <a:bodyPr>
            <a:normAutofit/>
          </a:bodyPr>
          <a:lstStyle/>
          <a:p>
            <a:r>
              <a:rPr lang="en-AU" sz="2400" dirty="0" smtClean="0"/>
              <a:t>This </a:t>
            </a:r>
            <a:r>
              <a:rPr lang="en-AU" sz="2400" dirty="0"/>
              <a:t>course will enable students with no recent formal education in science to gain the necessary understanding of the basic principles of the major branches of science that will serve as a foundation for entry into relevant programs, such as nursing/health, and related areas. Students will develop study skills in selecting and evaluating scientific information. They will also enhance their knowledge and understanding of the fundamentals of biology, chemistry, physics and related mathematical concepts, and their applications in real-world contexts.</a:t>
            </a:r>
          </a:p>
          <a:p>
            <a:endParaRPr lang="en-AU" dirty="0"/>
          </a:p>
        </p:txBody>
      </p:sp>
    </p:spTree>
    <p:extLst>
      <p:ext uri="{BB962C8B-B14F-4D97-AF65-F5344CB8AC3E}">
        <p14:creationId xmlns:p14="http://schemas.microsoft.com/office/powerpoint/2010/main" val="42076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Upgrading academic skills</a:t>
            </a:r>
            <a:endParaRPr lang="en-US" dirty="0"/>
          </a:p>
        </p:txBody>
      </p:sp>
      <p:sp>
        <p:nvSpPr>
          <p:cNvPr id="3" name="Content Placeholder 2"/>
          <p:cNvSpPr>
            <a:spLocks noGrp="1"/>
          </p:cNvSpPr>
          <p:nvPr>
            <p:ph idx="1"/>
          </p:nvPr>
        </p:nvSpPr>
        <p:spPr>
          <a:xfrm>
            <a:off x="457200" y="1124744"/>
            <a:ext cx="8229600" cy="5001419"/>
          </a:xfrm>
        </p:spPr>
        <p:txBody>
          <a:bodyPr>
            <a:normAutofit/>
          </a:bodyPr>
          <a:lstStyle/>
          <a:p>
            <a:pPr>
              <a:buNone/>
            </a:pPr>
            <a:endParaRPr lang="en-US" sz="4200" dirty="0" smtClean="0"/>
          </a:p>
          <a:p>
            <a:r>
              <a:rPr lang="en-US" sz="2400" b="1" dirty="0" smtClean="0">
                <a:solidFill>
                  <a:schemeClr val="tx2"/>
                </a:solidFill>
              </a:rPr>
              <a:t>Dual enrolment for current CQUniversity undergraduate students needing to up skill  </a:t>
            </a:r>
            <a:endParaRPr lang="en-US" sz="2400" dirty="0" smtClean="0">
              <a:solidFill>
                <a:schemeClr val="tx2"/>
              </a:solidFill>
            </a:endParaRPr>
          </a:p>
          <a:p>
            <a:pPr>
              <a:buNone/>
            </a:pPr>
            <a:endParaRPr lang="en-US" sz="2400" dirty="0" smtClean="0">
              <a:solidFill>
                <a:schemeClr val="tx2"/>
              </a:solidFill>
            </a:endParaRPr>
          </a:p>
          <a:p>
            <a:pPr lvl="1"/>
            <a:r>
              <a:rPr lang="en-US" sz="2400" dirty="0" smtClean="0">
                <a:solidFill>
                  <a:schemeClr val="tx2"/>
                </a:solidFill>
              </a:rPr>
              <a:t>Course load taken into consideration in establishing a study plan  </a:t>
            </a:r>
          </a:p>
          <a:p>
            <a:pPr lvl="1">
              <a:buNone/>
            </a:pPr>
            <a:endParaRPr lang="en-US" sz="2400" dirty="0" smtClean="0">
              <a:solidFill>
                <a:schemeClr val="tx2"/>
              </a:solidFill>
            </a:endParaRPr>
          </a:p>
          <a:p>
            <a:pPr lvl="1"/>
            <a:r>
              <a:rPr lang="en-US" sz="2400" dirty="0" smtClean="0">
                <a:solidFill>
                  <a:schemeClr val="tx2"/>
                </a:solidFill>
              </a:rPr>
              <a:t>Specific up skilling needs determine individual study plan</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Location</a:t>
            </a:r>
            <a:endParaRPr lang="en-AU" dirty="0"/>
          </a:p>
        </p:txBody>
      </p:sp>
      <p:sp>
        <p:nvSpPr>
          <p:cNvPr id="3" name="Content Placeholder 2"/>
          <p:cNvSpPr>
            <a:spLocks noGrp="1"/>
          </p:cNvSpPr>
          <p:nvPr>
            <p:ph idx="1"/>
          </p:nvPr>
        </p:nvSpPr>
        <p:spPr/>
        <p:txBody>
          <a:bodyPr>
            <a:normAutofit/>
          </a:bodyPr>
          <a:lstStyle/>
          <a:p>
            <a:r>
              <a:rPr lang="en-AU" sz="2400" dirty="0" smtClean="0"/>
              <a:t>Brisbane</a:t>
            </a:r>
          </a:p>
          <a:p>
            <a:r>
              <a:rPr lang="en-AU" sz="2400" dirty="0" smtClean="0"/>
              <a:t>Bundaberg</a:t>
            </a:r>
          </a:p>
          <a:p>
            <a:r>
              <a:rPr lang="en-AU" sz="2400" dirty="0" smtClean="0"/>
              <a:t>Emerald</a:t>
            </a:r>
          </a:p>
          <a:p>
            <a:r>
              <a:rPr lang="en-AU" sz="2400" dirty="0" smtClean="0"/>
              <a:t>Distance	</a:t>
            </a:r>
          </a:p>
          <a:p>
            <a:r>
              <a:rPr lang="en-AU" sz="2400" dirty="0"/>
              <a:t>Geraldton</a:t>
            </a:r>
          </a:p>
          <a:p>
            <a:r>
              <a:rPr lang="en-AU" sz="2400" dirty="0" smtClean="0"/>
              <a:t>Gladstone</a:t>
            </a:r>
          </a:p>
          <a:p>
            <a:r>
              <a:rPr lang="en-AU" sz="2400" dirty="0" smtClean="0"/>
              <a:t>Mackay</a:t>
            </a:r>
          </a:p>
          <a:p>
            <a:r>
              <a:rPr lang="en-AU" sz="2400" dirty="0" smtClean="0"/>
              <a:t>Noosa</a:t>
            </a:r>
          </a:p>
          <a:p>
            <a:r>
              <a:rPr lang="en-AU" sz="2400" dirty="0" smtClean="0"/>
              <a:t>Rockhampton</a:t>
            </a:r>
          </a:p>
          <a:p>
            <a:r>
              <a:rPr lang="en-AU" sz="2400" dirty="0" smtClean="0"/>
              <a:t>Sydney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039" y="260648"/>
            <a:ext cx="2713177" cy="6408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0859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Transition to Undergraduate study</a:t>
            </a:r>
            <a:endParaRPr lang="en-US" dirty="0"/>
          </a:p>
        </p:txBody>
      </p:sp>
      <p:sp>
        <p:nvSpPr>
          <p:cNvPr id="3" name="Content Placeholder 2"/>
          <p:cNvSpPr>
            <a:spLocks noGrp="1"/>
          </p:cNvSpPr>
          <p:nvPr>
            <p:ph idx="1"/>
          </p:nvPr>
        </p:nvSpPr>
        <p:spPr/>
        <p:txBody>
          <a:bodyPr/>
          <a:lstStyle/>
          <a:p>
            <a:r>
              <a:rPr lang="en-AU" sz="2400" dirty="0" smtClean="0">
                <a:solidFill>
                  <a:schemeClr val="tx2"/>
                </a:solidFill>
              </a:rPr>
              <a:t>Guaranteed entry to CQUniversity courses dependent on successful completion of courses on the Required Study Plan and the appropriate GPA </a:t>
            </a:r>
            <a:endParaRPr lang="en-US" sz="2400"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571504"/>
          </a:xfrm>
        </p:spPr>
        <p:txBody>
          <a:bodyPr/>
          <a:lstStyle/>
          <a:p>
            <a:r>
              <a:rPr lang="en-AU" dirty="0" smtClean="0"/>
              <a:t>Guaranteed entry to Undergraduate study </a:t>
            </a:r>
            <a:endParaRPr lang="en-US" dirty="0"/>
          </a:p>
        </p:txBody>
      </p:sp>
      <p:sp>
        <p:nvSpPr>
          <p:cNvPr id="3" name="Content Placeholder 2"/>
          <p:cNvSpPr>
            <a:spLocks noGrp="1"/>
          </p:cNvSpPr>
          <p:nvPr>
            <p:ph idx="1"/>
          </p:nvPr>
        </p:nvSpPr>
        <p:spPr/>
        <p:txBody>
          <a:bodyPr>
            <a:normAutofit/>
          </a:bodyPr>
          <a:lstStyle/>
          <a:p>
            <a:r>
              <a:rPr lang="en-AU" sz="1800" dirty="0" smtClean="0">
                <a:hlinkClick r:id="rId3" action="ppaction://hlinkfile"/>
              </a:rPr>
              <a:t>M:\Campuses\AC Forms &amp; Guides\Interview guides\Guaranteed entry - 23 May 2014.pdf</a:t>
            </a:r>
            <a:endParaRPr lang="en-AU" sz="1800" dirty="0" smtClean="0"/>
          </a:p>
          <a:p>
            <a:pPr marL="0" indent="0">
              <a:buNone/>
            </a:pPr>
            <a:endParaRPr lang="en-AU" sz="1800" dirty="0" smtClean="0"/>
          </a:p>
          <a:p>
            <a:r>
              <a:rPr lang="en-AU" sz="1800" dirty="0" smtClean="0">
                <a:hlinkClick r:id="rId4" action="ppaction://hlinkfile"/>
              </a:rPr>
              <a:t>M:\Campuses\AC Forms &amp; Guides\Interview guides\Quota-based programs 27 May 2014.pdf</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329642" cy="1196752"/>
          </a:xfrm>
        </p:spPr>
        <p:txBody>
          <a:bodyPr>
            <a:normAutofit/>
          </a:bodyPr>
          <a:lstStyle/>
          <a:p>
            <a:r>
              <a:rPr lang="en-AU" sz="2800" dirty="0" smtClean="0"/>
              <a:t> </a:t>
            </a:r>
            <a:r>
              <a:rPr lang="en-AU" dirty="0" smtClean="0"/>
              <a:t>The STEPS Team</a:t>
            </a:r>
            <a:endParaRPr lang="en-AU" dirty="0"/>
          </a:p>
        </p:txBody>
      </p:sp>
      <p:pic>
        <p:nvPicPr>
          <p:cNvPr id="4" name="Content Placeholder 3" descr="Antony.jpg"/>
          <p:cNvPicPr>
            <a:picLocks noGrp="1" noChangeAspect="1"/>
          </p:cNvPicPr>
          <p:nvPr>
            <p:ph idx="1"/>
          </p:nvPr>
        </p:nvPicPr>
        <p:blipFill>
          <a:blip r:embed="rId3" cstate="print"/>
          <a:stretch>
            <a:fillRect/>
          </a:stretch>
        </p:blipFill>
        <p:spPr>
          <a:xfrm>
            <a:off x="1929991" y="5659197"/>
            <a:ext cx="1152128"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Helen.png"/>
          <p:cNvPicPr>
            <a:picLocks noChangeAspect="1"/>
          </p:cNvPicPr>
          <p:nvPr/>
        </p:nvPicPr>
        <p:blipFill>
          <a:blip r:embed="rId4" cstate="print"/>
          <a:stretch>
            <a:fillRect/>
          </a:stretch>
        </p:blipFill>
        <p:spPr>
          <a:xfrm>
            <a:off x="3866088" y="2139266"/>
            <a:ext cx="1080120"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Jen.png"/>
          <p:cNvPicPr>
            <a:picLocks noChangeAspect="1"/>
          </p:cNvPicPr>
          <p:nvPr/>
        </p:nvPicPr>
        <p:blipFill>
          <a:blip r:embed="rId5" cstate="print"/>
          <a:stretch>
            <a:fillRect/>
          </a:stretch>
        </p:blipFill>
        <p:spPr>
          <a:xfrm>
            <a:off x="6062497" y="2101534"/>
            <a:ext cx="1152128"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Michelle.jpg"/>
          <p:cNvPicPr>
            <a:picLocks noChangeAspect="1"/>
          </p:cNvPicPr>
          <p:nvPr/>
        </p:nvPicPr>
        <p:blipFill>
          <a:blip r:embed="rId6" cstate="print"/>
          <a:stretch>
            <a:fillRect/>
          </a:stretch>
        </p:blipFill>
        <p:spPr>
          <a:xfrm>
            <a:off x="6043247" y="3277051"/>
            <a:ext cx="1012959" cy="1008112"/>
          </a:xfrm>
          <a:prstGeom prst="rect">
            <a:avLst/>
          </a:prstGeom>
        </p:spPr>
      </p:pic>
      <p:pic>
        <p:nvPicPr>
          <p:cNvPr id="10" name="Picture 9" descr="Nell.png"/>
          <p:cNvPicPr>
            <a:picLocks noChangeAspect="1"/>
          </p:cNvPicPr>
          <p:nvPr/>
        </p:nvPicPr>
        <p:blipFill>
          <a:blip r:embed="rId7" cstate="print"/>
          <a:stretch>
            <a:fillRect/>
          </a:stretch>
        </p:blipFill>
        <p:spPr>
          <a:xfrm>
            <a:off x="5179971" y="855126"/>
            <a:ext cx="1224136"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Phillipa.png"/>
          <p:cNvPicPr>
            <a:picLocks noChangeAspect="1"/>
          </p:cNvPicPr>
          <p:nvPr/>
        </p:nvPicPr>
        <p:blipFill>
          <a:blip r:embed="rId8" cstate="print"/>
          <a:stretch>
            <a:fillRect/>
          </a:stretch>
        </p:blipFill>
        <p:spPr>
          <a:xfrm>
            <a:off x="1944517" y="3334631"/>
            <a:ext cx="1152128" cy="1152128"/>
          </a:xfrm>
          <a:prstGeom prst="rect">
            <a:avLst/>
          </a:prstGeom>
        </p:spPr>
      </p:pic>
      <p:pic>
        <p:nvPicPr>
          <p:cNvPr id="13" name="Picture 12" descr="Trixie.png"/>
          <p:cNvPicPr>
            <a:picLocks noChangeAspect="1"/>
          </p:cNvPicPr>
          <p:nvPr/>
        </p:nvPicPr>
        <p:blipFill>
          <a:blip r:embed="rId9" cstate="print"/>
          <a:stretch>
            <a:fillRect/>
          </a:stretch>
        </p:blipFill>
        <p:spPr>
          <a:xfrm>
            <a:off x="3102632" y="5709061"/>
            <a:ext cx="1080120"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Frank.jpg"/>
          <p:cNvPicPr>
            <a:picLocks noChangeAspect="1"/>
          </p:cNvPicPr>
          <p:nvPr/>
        </p:nvPicPr>
        <p:blipFill>
          <a:blip r:embed="rId10" cstate="print"/>
          <a:stretch>
            <a:fillRect/>
          </a:stretch>
        </p:blipFill>
        <p:spPr>
          <a:xfrm>
            <a:off x="4017401" y="3248509"/>
            <a:ext cx="1047750" cy="1238250"/>
          </a:xfrm>
          <a:prstGeom prst="rect">
            <a:avLst/>
          </a:prstGeom>
        </p:spPr>
      </p:pic>
      <p:pic>
        <p:nvPicPr>
          <p:cNvPr id="21" name="Picture 20" descr="Herna.jpg"/>
          <p:cNvPicPr>
            <a:picLocks noChangeAspect="1"/>
          </p:cNvPicPr>
          <p:nvPr/>
        </p:nvPicPr>
        <p:blipFill>
          <a:blip r:embed="rId11" cstate="print"/>
          <a:stretch>
            <a:fillRect/>
          </a:stretch>
        </p:blipFill>
        <p:spPr>
          <a:xfrm>
            <a:off x="4999253" y="2063761"/>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Ing.jpg"/>
          <p:cNvPicPr>
            <a:picLocks noChangeAspect="1"/>
          </p:cNvPicPr>
          <p:nvPr/>
        </p:nvPicPr>
        <p:blipFill>
          <a:blip r:embed="rId12" cstate="print"/>
          <a:stretch>
            <a:fillRect/>
          </a:stretch>
        </p:blipFill>
        <p:spPr>
          <a:xfrm>
            <a:off x="3001375" y="3220969"/>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Jinx.jpg"/>
          <p:cNvPicPr>
            <a:picLocks noChangeAspect="1"/>
          </p:cNvPicPr>
          <p:nvPr/>
        </p:nvPicPr>
        <p:blipFill>
          <a:blip r:embed="rId13" cstate="print"/>
          <a:stretch>
            <a:fillRect/>
          </a:stretch>
        </p:blipFill>
        <p:spPr>
          <a:xfrm>
            <a:off x="4141724" y="4475863"/>
            <a:ext cx="923427"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descr="Jo.jpg"/>
          <p:cNvPicPr>
            <a:picLocks noChangeAspect="1"/>
          </p:cNvPicPr>
          <p:nvPr/>
        </p:nvPicPr>
        <p:blipFill>
          <a:blip r:embed="rId14" cstate="print"/>
          <a:stretch>
            <a:fillRect/>
          </a:stretch>
        </p:blipFill>
        <p:spPr>
          <a:xfrm>
            <a:off x="1078570" y="3227394"/>
            <a:ext cx="1047750" cy="1238250"/>
          </a:xfrm>
          <a:prstGeom prst="rect">
            <a:avLst/>
          </a:prstGeom>
        </p:spPr>
      </p:pic>
      <p:pic>
        <p:nvPicPr>
          <p:cNvPr id="27" name="Picture 26" descr="Karen.jpg"/>
          <p:cNvPicPr>
            <a:picLocks noChangeAspect="1"/>
          </p:cNvPicPr>
          <p:nvPr/>
        </p:nvPicPr>
        <p:blipFill>
          <a:blip r:embed="rId15" cstate="print"/>
          <a:stretch>
            <a:fillRect/>
          </a:stretch>
        </p:blipFill>
        <p:spPr>
          <a:xfrm>
            <a:off x="2116786" y="910886"/>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descr="Lex.jpg"/>
          <p:cNvPicPr>
            <a:picLocks noChangeAspect="1"/>
          </p:cNvPicPr>
          <p:nvPr/>
        </p:nvPicPr>
        <p:blipFill>
          <a:blip r:embed="rId16" cstate="print"/>
          <a:stretch>
            <a:fillRect/>
          </a:stretch>
        </p:blipFill>
        <p:spPr>
          <a:xfrm>
            <a:off x="1824397" y="2109111"/>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descr="Robyn-Saint.jpg"/>
          <p:cNvPicPr>
            <a:picLocks noChangeAspect="1"/>
          </p:cNvPicPr>
          <p:nvPr/>
        </p:nvPicPr>
        <p:blipFill>
          <a:blip r:embed="rId17" cstate="print"/>
          <a:stretch>
            <a:fillRect/>
          </a:stretch>
        </p:blipFill>
        <p:spPr>
          <a:xfrm>
            <a:off x="3239035" y="4538440"/>
            <a:ext cx="902689" cy="110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descr="Wendy C.jpg"/>
          <p:cNvPicPr>
            <a:picLocks noChangeAspect="1"/>
          </p:cNvPicPr>
          <p:nvPr/>
        </p:nvPicPr>
        <p:blipFill>
          <a:blip r:embed="rId18" cstate="print"/>
          <a:stretch>
            <a:fillRect/>
          </a:stretch>
        </p:blipFill>
        <p:spPr>
          <a:xfrm>
            <a:off x="3174125" y="879901"/>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38" descr="Violeta.jpg"/>
          <p:cNvPicPr>
            <a:picLocks noChangeAspect="1"/>
          </p:cNvPicPr>
          <p:nvPr/>
        </p:nvPicPr>
        <p:blipFill>
          <a:blip r:embed="rId19" cstate="print"/>
          <a:stretch>
            <a:fillRect/>
          </a:stretch>
        </p:blipFill>
        <p:spPr>
          <a:xfrm>
            <a:off x="-505720" y="5637196"/>
            <a:ext cx="1340457" cy="158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Picture 39" descr="Wendy-Ward.jpg"/>
          <p:cNvPicPr>
            <a:picLocks noChangeAspect="1"/>
          </p:cNvPicPr>
          <p:nvPr/>
        </p:nvPicPr>
        <p:blipFill>
          <a:blip r:embed="rId20" cstate="print"/>
          <a:stretch>
            <a:fillRect/>
          </a:stretch>
        </p:blipFill>
        <p:spPr>
          <a:xfrm>
            <a:off x="2882518" y="2142091"/>
            <a:ext cx="1028700" cy="110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descr="Lynne.jpg"/>
          <p:cNvPicPr>
            <a:picLocks noChangeAspect="1"/>
          </p:cNvPicPr>
          <p:nvPr/>
        </p:nvPicPr>
        <p:blipFill>
          <a:blip r:embed="rId21" cstate="print"/>
          <a:stretch>
            <a:fillRect/>
          </a:stretch>
        </p:blipFill>
        <p:spPr>
          <a:xfrm>
            <a:off x="6310865" y="806271"/>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Picture 46" descr="Julie-Willans.jpg"/>
          <p:cNvPicPr>
            <a:picLocks noChangeAspect="1"/>
          </p:cNvPicPr>
          <p:nvPr/>
        </p:nvPicPr>
        <p:blipFill>
          <a:blip r:embed="rId22" cstate="print"/>
          <a:stretch>
            <a:fillRect/>
          </a:stretch>
        </p:blipFill>
        <p:spPr>
          <a:xfrm>
            <a:off x="2135835" y="4481990"/>
            <a:ext cx="1115791" cy="1198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Clinton.jpg"/>
          <p:cNvPicPr>
            <a:picLocks noChangeAspect="1"/>
          </p:cNvPicPr>
          <p:nvPr/>
        </p:nvPicPr>
        <p:blipFill>
          <a:blip r:embed="rId23" cstate="print"/>
          <a:stretch>
            <a:fillRect/>
          </a:stretch>
        </p:blipFill>
        <p:spPr>
          <a:xfrm>
            <a:off x="984961" y="2088666"/>
            <a:ext cx="829847" cy="1296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10687" y="3296887"/>
            <a:ext cx="1047750" cy="1238250"/>
          </a:xfrm>
          <a:prstGeom prst="rect">
            <a:avLst/>
          </a:prstGeom>
        </p:spPr>
      </p:pic>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965" y="920512"/>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69036" y="920512"/>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90669" y="4463067"/>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41214" y="5637196"/>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947" y="2146560"/>
            <a:ext cx="104775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034" y="3344828"/>
            <a:ext cx="1028571" cy="1238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141724" y="5699730"/>
            <a:ext cx="913948"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9965" y="4445296"/>
            <a:ext cx="1047750" cy="1238250"/>
          </a:xfrm>
          <a:prstGeom prst="rect">
            <a:avLst/>
          </a:prstGeom>
        </p:spPr>
      </p:pic>
      <p:pic>
        <p:nvPicPr>
          <p:cNvPr id="29" name="Picture 2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180089" y="919907"/>
            <a:ext cx="1014981" cy="1199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036706" y="1233166"/>
            <a:ext cx="1937190" cy="610399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2" name="Picture 3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710882" y="959146"/>
            <a:ext cx="1020911" cy="1123974"/>
          </a:xfrm>
          <a:prstGeom prst="rect">
            <a:avLst/>
          </a:prstGeom>
        </p:spPr>
      </p:pic>
      <p:sp>
        <p:nvSpPr>
          <p:cNvPr id="33" name="Rectangle 32"/>
          <p:cNvSpPr/>
          <p:nvPr/>
        </p:nvSpPr>
        <p:spPr>
          <a:xfrm>
            <a:off x="7262118" y="959146"/>
            <a:ext cx="1990401" cy="338554"/>
          </a:xfrm>
          <a:prstGeom prst="rect">
            <a:avLst/>
          </a:prstGeom>
          <a:noFill/>
        </p:spPr>
        <p:txBody>
          <a:bodyPr wrap="square" lIns="91440" tIns="45720" rIns="91440" bIns="45720">
            <a:spAutoFit/>
          </a:bodyPr>
          <a:lstStyle/>
          <a:p>
            <a:pPr algn="ctr"/>
            <a:r>
              <a:rPr lang="en-US" sz="1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STEPS</a:t>
            </a:r>
            <a:endParaRPr lang="en-US" sz="1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1" name="Picture 40" descr="C:\Users\laws\AppData\Local\Microsoft\Windows\Temporary Internet Files\Content.Word\photo.jpg"/>
          <p:cNvPicPr/>
          <p:nvPr/>
        </p:nvPicPr>
        <p:blipFill rotWithShape="1">
          <a:blip r:embed="rId36" cstate="print">
            <a:extLst>
              <a:ext uri="{28A0092B-C50C-407E-A947-70E740481C1C}">
                <a14:useLocalDpi xmlns:a14="http://schemas.microsoft.com/office/drawing/2010/main" val="0"/>
              </a:ext>
            </a:extLst>
          </a:blip>
          <a:srcRect l="24298" t="10314" r="726" b="9772"/>
          <a:stretch/>
        </p:blipFill>
        <p:spPr bwMode="auto">
          <a:xfrm rot="5400000">
            <a:off x="5038719" y="5740544"/>
            <a:ext cx="1143888" cy="109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058437" y="4256981"/>
            <a:ext cx="938486" cy="1119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065152" y="4486759"/>
            <a:ext cx="997346"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14313"/>
            <a:ext cx="8229600" cy="571500"/>
          </a:xfrm>
        </p:spPr>
        <p:txBody>
          <a:bodyPr/>
          <a:lstStyle/>
          <a:p>
            <a:r>
              <a:rPr lang="en-AU" dirty="0" smtClean="0">
                <a:latin typeface="Arial" charset="0"/>
                <a:cs typeface="Arial" charset="0"/>
              </a:rPr>
              <a:t>Please contact for any further information </a:t>
            </a:r>
          </a:p>
        </p:txBody>
      </p:sp>
      <p:sp>
        <p:nvSpPr>
          <p:cNvPr id="34819" name="Content Placeholder 2"/>
          <p:cNvSpPr>
            <a:spLocks noGrp="1"/>
          </p:cNvSpPr>
          <p:nvPr>
            <p:ph idx="1"/>
          </p:nvPr>
        </p:nvSpPr>
        <p:spPr>
          <a:xfrm>
            <a:off x="571472" y="1428736"/>
            <a:ext cx="8229600" cy="4597400"/>
          </a:xfrm>
        </p:spPr>
        <p:txBody>
          <a:bodyPr>
            <a:normAutofit lnSpcReduction="10000"/>
          </a:bodyPr>
          <a:lstStyle/>
          <a:p>
            <a:pPr>
              <a:buFont typeface="Arial" charset="0"/>
              <a:buNone/>
            </a:pPr>
            <a:r>
              <a:rPr lang="en-AU" sz="2400" b="1" dirty="0" smtClean="0">
                <a:solidFill>
                  <a:schemeClr val="tx2"/>
                </a:solidFill>
                <a:latin typeface="Arial" charset="0"/>
                <a:cs typeface="Arial" charset="0"/>
              </a:rPr>
              <a:t>Chris Cook</a:t>
            </a:r>
            <a:endParaRPr lang="en-AU" sz="2400" dirty="0" smtClean="0">
              <a:solidFill>
                <a:schemeClr val="tx2"/>
              </a:solidFill>
              <a:latin typeface="Arial" charset="0"/>
              <a:cs typeface="Arial" charset="0"/>
            </a:endParaRPr>
          </a:p>
          <a:p>
            <a:pPr>
              <a:buFont typeface="Arial" charset="0"/>
              <a:buNone/>
            </a:pPr>
            <a:r>
              <a:rPr lang="en-AU" sz="2400" dirty="0" smtClean="0">
                <a:solidFill>
                  <a:schemeClr val="tx2"/>
                </a:solidFill>
                <a:latin typeface="Arial" charset="0"/>
                <a:cs typeface="Arial" charset="0"/>
              </a:rPr>
              <a:t>Head of Program</a:t>
            </a:r>
          </a:p>
          <a:p>
            <a:pPr>
              <a:buFont typeface="Arial" charset="0"/>
              <a:buNone/>
            </a:pPr>
            <a:r>
              <a:rPr lang="en-AU" sz="2400" dirty="0" smtClean="0">
                <a:solidFill>
                  <a:schemeClr val="tx2"/>
                </a:solidFill>
                <a:latin typeface="Arial" charset="0"/>
                <a:cs typeface="Arial" charset="0"/>
              </a:rPr>
              <a:t>07 49707168</a:t>
            </a:r>
          </a:p>
          <a:p>
            <a:pPr>
              <a:buFont typeface="Arial" charset="0"/>
              <a:buNone/>
            </a:pPr>
            <a:r>
              <a:rPr lang="en-AU" sz="2400" dirty="0" smtClean="0">
                <a:solidFill>
                  <a:schemeClr val="tx1"/>
                </a:solidFill>
                <a:latin typeface="Arial" charset="0"/>
                <a:cs typeface="Arial" charset="0"/>
                <a:hlinkClick r:id="rId3"/>
              </a:rPr>
              <a:t>c.cook2@cqu.edu.au</a:t>
            </a:r>
            <a:endParaRPr lang="en-AU" sz="2400" dirty="0" smtClean="0">
              <a:solidFill>
                <a:schemeClr val="tx2"/>
              </a:solidFill>
              <a:latin typeface="Arial" charset="0"/>
              <a:cs typeface="Arial" charset="0"/>
            </a:endParaRPr>
          </a:p>
          <a:p>
            <a:pPr>
              <a:buNone/>
            </a:pPr>
            <a:r>
              <a:rPr lang="en-AU" sz="2400" dirty="0" smtClean="0">
                <a:solidFill>
                  <a:schemeClr val="tx2"/>
                </a:solidFill>
                <a:latin typeface="Arial" charset="0"/>
                <a:cs typeface="Arial" charset="0"/>
              </a:rPr>
              <a:t>Bundaberg</a:t>
            </a:r>
          </a:p>
          <a:p>
            <a:pPr>
              <a:buNone/>
            </a:pPr>
            <a:endParaRPr lang="en-AU" sz="2400" dirty="0" smtClean="0">
              <a:solidFill>
                <a:schemeClr val="tx2"/>
              </a:solidFill>
              <a:latin typeface="Arial" charset="0"/>
              <a:cs typeface="Arial" charset="0"/>
            </a:endParaRPr>
          </a:p>
          <a:p>
            <a:pPr>
              <a:buNone/>
            </a:pPr>
            <a:r>
              <a:rPr lang="en-AU" sz="2400" b="1" dirty="0" smtClean="0">
                <a:solidFill>
                  <a:schemeClr val="tx2"/>
                </a:solidFill>
                <a:latin typeface="Arial" charset="0"/>
                <a:cs typeface="Arial" charset="0"/>
              </a:rPr>
              <a:t>Karen Seary </a:t>
            </a:r>
            <a:r>
              <a:rPr lang="en-AU" sz="2400" dirty="0" smtClean="0">
                <a:solidFill>
                  <a:schemeClr val="tx2"/>
                </a:solidFill>
                <a:latin typeface="Arial" charset="0"/>
                <a:cs typeface="Arial" charset="0"/>
              </a:rPr>
              <a:t> </a:t>
            </a:r>
          </a:p>
          <a:p>
            <a:pPr>
              <a:buNone/>
            </a:pPr>
            <a:r>
              <a:rPr lang="en-AU" sz="2400" dirty="0" smtClean="0">
                <a:solidFill>
                  <a:schemeClr val="tx2"/>
                </a:solidFill>
                <a:latin typeface="Arial" charset="0"/>
                <a:cs typeface="Arial" charset="0"/>
              </a:rPr>
              <a:t>Associate Dean ALSU</a:t>
            </a:r>
          </a:p>
          <a:p>
            <a:pPr>
              <a:buNone/>
            </a:pPr>
            <a:r>
              <a:rPr lang="en-AU" sz="2400" dirty="0" smtClean="0">
                <a:solidFill>
                  <a:schemeClr val="tx2"/>
                </a:solidFill>
                <a:latin typeface="Arial" charset="0"/>
                <a:cs typeface="Arial" charset="0"/>
              </a:rPr>
              <a:t>07 41507067</a:t>
            </a:r>
          </a:p>
          <a:p>
            <a:pPr>
              <a:buNone/>
            </a:pPr>
            <a:r>
              <a:rPr lang="en-AU" sz="2400" dirty="0" smtClean="0">
                <a:solidFill>
                  <a:schemeClr val="tx1"/>
                </a:solidFill>
                <a:latin typeface="Arial" charset="0"/>
                <a:cs typeface="Arial" charset="0"/>
                <a:hlinkClick r:id="rId4"/>
              </a:rPr>
              <a:t>k.seary@cqu.edu.au</a:t>
            </a:r>
            <a:endParaRPr lang="en-AU" sz="2400" dirty="0" smtClean="0">
              <a:solidFill>
                <a:schemeClr val="tx2"/>
              </a:solidFill>
              <a:latin typeface="Arial" charset="0"/>
              <a:cs typeface="Arial" charset="0"/>
            </a:endParaRPr>
          </a:p>
          <a:p>
            <a:pPr>
              <a:buNone/>
            </a:pPr>
            <a:r>
              <a:rPr lang="en-AU" sz="2400" dirty="0" smtClean="0">
                <a:solidFill>
                  <a:schemeClr val="tx2"/>
                </a:solidFill>
                <a:latin typeface="Arial" charset="0"/>
                <a:cs typeface="Arial" charset="0"/>
              </a:rPr>
              <a:t>Bundaberg </a:t>
            </a:r>
          </a:p>
          <a:p>
            <a:pPr>
              <a:buFont typeface="Arial" charset="0"/>
              <a:buNone/>
            </a:pPr>
            <a:endParaRPr lang="en-AU" sz="2400" dirty="0" smtClean="0">
              <a:solidFill>
                <a:schemeClr val="tx2"/>
              </a:solidFill>
              <a:latin typeface="Arial" charset="0"/>
              <a:cs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556792"/>
            <a:ext cx="1047750" cy="1238250"/>
          </a:xfrm>
          <a:prstGeom prst="rect">
            <a:avLst/>
          </a:prstGeom>
          <a:ln>
            <a:noFill/>
          </a:ln>
          <a:effectLst>
            <a:outerShdw blurRad="190500" algn="tl" rotWithShape="0">
              <a:srgbClr val="000000">
                <a:alpha val="70000"/>
              </a:srgbClr>
            </a:outerShdw>
          </a:effectLst>
        </p:spPr>
      </p:pic>
      <p:pic>
        <p:nvPicPr>
          <p:cNvPr id="6" name="Picture 5" descr="Karen.jpg"/>
          <p:cNvPicPr>
            <a:picLocks noChangeAspect="1"/>
          </p:cNvPicPr>
          <p:nvPr/>
        </p:nvPicPr>
        <p:blipFill>
          <a:blip r:embed="rId6" cstate="print"/>
          <a:stretch>
            <a:fillRect/>
          </a:stretch>
        </p:blipFill>
        <p:spPr>
          <a:xfrm>
            <a:off x="3938118" y="3933056"/>
            <a:ext cx="1047750" cy="12382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aryk\AppData\Local\Microsoft\Windows\Temporary Internet Files\Content.IE5\4M1LNUV1\MC900434475[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6853072" cy="271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22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2011 Restructure – Objectives for 2012</a:t>
            </a:r>
            <a:endParaRPr lang="en-US" dirty="0"/>
          </a:p>
        </p:txBody>
      </p:sp>
      <p:sp>
        <p:nvSpPr>
          <p:cNvPr id="3" name="Content Placeholder 2"/>
          <p:cNvSpPr>
            <a:spLocks noGrp="1"/>
          </p:cNvSpPr>
          <p:nvPr>
            <p:ph idx="1"/>
          </p:nvPr>
        </p:nvSpPr>
        <p:spPr>
          <a:xfrm>
            <a:off x="457200" y="1500174"/>
            <a:ext cx="8229600" cy="4625989"/>
          </a:xfrm>
        </p:spPr>
        <p:txBody>
          <a:bodyPr>
            <a:normAutofit/>
          </a:bodyPr>
          <a:lstStyle/>
          <a:p>
            <a:pPr>
              <a:lnSpc>
                <a:spcPct val="150000"/>
              </a:lnSpc>
            </a:pPr>
            <a:r>
              <a:rPr lang="en-AU" sz="2400" dirty="0" smtClean="0">
                <a:solidFill>
                  <a:schemeClr val="tx2"/>
                </a:solidFill>
              </a:rPr>
              <a:t>Provide more flexibility</a:t>
            </a:r>
          </a:p>
          <a:p>
            <a:pPr>
              <a:lnSpc>
                <a:spcPct val="150000"/>
              </a:lnSpc>
            </a:pPr>
            <a:r>
              <a:rPr lang="en-AU" sz="2400" dirty="0" smtClean="0">
                <a:solidFill>
                  <a:schemeClr val="tx2"/>
                </a:solidFill>
              </a:rPr>
              <a:t>Improve retention and articulation</a:t>
            </a:r>
          </a:p>
          <a:p>
            <a:pPr>
              <a:lnSpc>
                <a:spcPct val="150000"/>
              </a:lnSpc>
            </a:pPr>
            <a:r>
              <a:rPr lang="en-AU" sz="2400" dirty="0" smtClean="0">
                <a:solidFill>
                  <a:schemeClr val="tx2"/>
                </a:solidFill>
              </a:rPr>
              <a:t>Strengthen the course offerings</a:t>
            </a:r>
          </a:p>
          <a:p>
            <a:r>
              <a:rPr lang="en-AU" sz="2400" dirty="0" smtClean="0">
                <a:solidFill>
                  <a:schemeClr val="tx2"/>
                </a:solidFill>
              </a:rPr>
              <a:t>Handle enrolment more responsibly to ensure ‘assumed’ knowledge acquisition for undergraduate programs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C:\Documents and Settings\Karen\Local Settings\Temporary Internet Files\Content.IE5\A3H8OC2V\MP910220759[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768865"/>
          </a:xfrm>
        </p:spPr>
        <p:txBody>
          <a:bodyPr>
            <a:normAutofit fontScale="92500" lnSpcReduction="10000"/>
          </a:bodyPr>
          <a:lstStyle/>
          <a:p>
            <a:pPr lvl="1">
              <a:buNone/>
            </a:pPr>
            <a:r>
              <a:rPr lang="en-AU" sz="4400" dirty="0" smtClean="0">
                <a:solidFill>
                  <a:srgbClr val="FF0000"/>
                </a:solidFill>
              </a:rPr>
              <a:t>		</a:t>
            </a:r>
            <a:r>
              <a:rPr lang="en-AU" sz="4400" b="1" dirty="0" smtClean="0">
                <a:solidFill>
                  <a:srgbClr val="00B050"/>
                </a:solidFill>
              </a:rPr>
              <a:t>S</a:t>
            </a:r>
            <a:r>
              <a:rPr lang="en-AU" dirty="0" smtClean="0">
                <a:solidFill>
                  <a:schemeClr val="tx1"/>
                </a:solidFill>
              </a:rPr>
              <a:t>kills  for</a:t>
            </a:r>
          </a:p>
          <a:p>
            <a:pPr lvl="1">
              <a:buNone/>
            </a:pPr>
            <a:r>
              <a:rPr lang="en-AU" sz="4400" dirty="0" smtClean="0">
                <a:solidFill>
                  <a:srgbClr val="FF0000"/>
                </a:solidFill>
              </a:rPr>
              <a:t>		</a:t>
            </a:r>
            <a:r>
              <a:rPr lang="en-AU" sz="4400" b="1" dirty="0" smtClean="0">
                <a:solidFill>
                  <a:srgbClr val="00B050"/>
                </a:solidFill>
              </a:rPr>
              <a:t>T</a:t>
            </a:r>
            <a:r>
              <a:rPr lang="en-AU" dirty="0" smtClean="0">
                <a:solidFill>
                  <a:schemeClr val="tx1"/>
                </a:solidFill>
              </a:rPr>
              <a:t>ertiary		</a:t>
            </a:r>
            <a:endParaRPr lang="en-AU" sz="4300" dirty="0" smtClean="0">
              <a:solidFill>
                <a:srgbClr val="FF0000"/>
              </a:solidFill>
            </a:endParaRPr>
          </a:p>
          <a:p>
            <a:pPr lvl="1">
              <a:buNone/>
            </a:pPr>
            <a:r>
              <a:rPr lang="en-AU" sz="4400" dirty="0" smtClean="0">
                <a:solidFill>
                  <a:srgbClr val="FF0000"/>
                </a:solidFill>
              </a:rPr>
              <a:t>		</a:t>
            </a:r>
            <a:r>
              <a:rPr lang="en-AU" sz="4400" b="1" dirty="0" smtClean="0">
                <a:solidFill>
                  <a:srgbClr val="00B050"/>
                </a:solidFill>
              </a:rPr>
              <a:t>E</a:t>
            </a:r>
            <a:r>
              <a:rPr lang="en-AU" dirty="0" smtClean="0">
                <a:solidFill>
                  <a:schemeClr val="tx1"/>
                </a:solidFill>
              </a:rPr>
              <a:t>ducation    		</a:t>
            </a:r>
            <a:r>
              <a:rPr lang="en-AU" sz="43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2012 </a:t>
            </a:r>
            <a:r>
              <a:rPr lang="en-AU" sz="43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sym typeface="Wingdings"/>
              </a:rPr>
              <a:t></a:t>
            </a:r>
            <a:r>
              <a:rPr lang="en-AU"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	</a:t>
            </a:r>
            <a:r>
              <a:rPr lang="en-AU" dirty="0" smtClean="0">
                <a:solidFill>
                  <a:schemeClr val="tx1"/>
                </a:solidFill>
              </a:rPr>
              <a:t>	</a:t>
            </a:r>
            <a:endParaRPr lang="en-AU" sz="4800" dirty="0" smtClean="0">
              <a:solidFill>
                <a:schemeClr val="tx1"/>
              </a:solidFill>
            </a:endParaRPr>
          </a:p>
          <a:p>
            <a:pPr>
              <a:buNone/>
            </a:pPr>
            <a:r>
              <a:rPr lang="en-AU" sz="4800" dirty="0" smtClean="0">
                <a:solidFill>
                  <a:srgbClr val="FF0000"/>
                </a:solidFill>
              </a:rPr>
              <a:t>		</a:t>
            </a:r>
            <a:r>
              <a:rPr lang="en-AU" sz="4800" b="1" dirty="0" smtClean="0">
                <a:solidFill>
                  <a:srgbClr val="00B050"/>
                </a:solidFill>
              </a:rPr>
              <a:t>P</a:t>
            </a:r>
            <a:r>
              <a:rPr lang="en-AU" sz="2800" dirty="0" smtClean="0">
                <a:solidFill>
                  <a:schemeClr val="tx1"/>
                </a:solidFill>
              </a:rPr>
              <a:t>reparatory		</a:t>
            </a:r>
          </a:p>
          <a:p>
            <a:pPr>
              <a:buNone/>
            </a:pPr>
            <a:r>
              <a:rPr lang="en-AU" sz="4800" dirty="0" smtClean="0">
                <a:solidFill>
                  <a:srgbClr val="FF0000"/>
                </a:solidFill>
              </a:rPr>
              <a:t>		</a:t>
            </a:r>
            <a:r>
              <a:rPr lang="en-AU" sz="4800" b="1" dirty="0" smtClean="0">
                <a:solidFill>
                  <a:srgbClr val="00B050"/>
                </a:solidFill>
              </a:rPr>
              <a:t>S</a:t>
            </a:r>
            <a:r>
              <a:rPr lang="en-AU" sz="2800" dirty="0" smtClean="0">
                <a:solidFill>
                  <a:schemeClr val="tx1"/>
                </a:solidFill>
              </a:rPr>
              <a:t>tudies			</a:t>
            </a:r>
          </a:p>
          <a:p>
            <a:pPr>
              <a:buNone/>
            </a:pPr>
            <a:endParaRPr lang="en-AU" sz="2800" dirty="0" smtClean="0">
              <a:solidFill>
                <a:srgbClr val="FF0000"/>
              </a:solidFill>
            </a:endParaRPr>
          </a:p>
          <a:p>
            <a:pPr>
              <a:buNone/>
            </a:pPr>
            <a:r>
              <a:rPr lang="en-AU" sz="4000" dirty="0" smtClean="0">
                <a:solidFill>
                  <a:srgbClr val="FF0000"/>
                </a:solidFill>
              </a:rPr>
              <a:t>		</a:t>
            </a:r>
            <a:endParaRPr lang="en-AU" sz="4000" dirty="0">
              <a:solidFill>
                <a:srgbClr val="FF0000"/>
              </a:solidFill>
            </a:endParaRPr>
          </a:p>
        </p:txBody>
      </p:sp>
    </p:spTree>
    <p:extLst>
      <p:ext uri="{BB962C8B-B14F-4D97-AF65-F5344CB8AC3E}">
        <p14:creationId xmlns:p14="http://schemas.microsoft.com/office/powerpoint/2010/main" val="166081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Eligibility</a:t>
            </a:r>
            <a:endParaRPr lang="en-US" dirty="0"/>
          </a:p>
        </p:txBody>
      </p:sp>
      <p:sp>
        <p:nvSpPr>
          <p:cNvPr id="3" name="Content Placeholder 2"/>
          <p:cNvSpPr>
            <a:spLocks noGrp="1"/>
          </p:cNvSpPr>
          <p:nvPr>
            <p:ph idx="1"/>
          </p:nvPr>
        </p:nvSpPr>
        <p:spPr/>
        <p:txBody>
          <a:bodyPr>
            <a:normAutofit/>
          </a:bodyPr>
          <a:lstStyle/>
          <a:p>
            <a:r>
              <a:rPr lang="en-AU" sz="2400" dirty="0" smtClean="0">
                <a:solidFill>
                  <a:schemeClr val="tx2"/>
                </a:solidFill>
              </a:rPr>
              <a:t>Australian and New Zealand citizens</a:t>
            </a:r>
          </a:p>
          <a:p>
            <a:r>
              <a:rPr lang="en-AU" sz="2400" dirty="0" smtClean="0">
                <a:solidFill>
                  <a:schemeClr val="tx2"/>
                </a:solidFill>
              </a:rPr>
              <a:t>Permanent residents</a:t>
            </a:r>
          </a:p>
          <a:p>
            <a:r>
              <a:rPr lang="en-AU" sz="2400" dirty="0" smtClean="0">
                <a:solidFill>
                  <a:schemeClr val="tx2"/>
                </a:solidFill>
              </a:rPr>
              <a:t>Holders of humanitarian visas</a:t>
            </a:r>
          </a:p>
          <a:p>
            <a:endParaRPr lang="en-AU" sz="2400" dirty="0" smtClean="0">
              <a:solidFill>
                <a:schemeClr val="tx2"/>
              </a:solidFill>
            </a:endParaRPr>
          </a:p>
          <a:p>
            <a:r>
              <a:rPr lang="en-AU" sz="2400" dirty="0" smtClean="0">
                <a:solidFill>
                  <a:schemeClr val="tx2"/>
                </a:solidFill>
              </a:rPr>
              <a:t>18 years and over in the year of initial enrolment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Duration</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solidFill>
                  <a:schemeClr val="tx2"/>
                </a:solidFill>
              </a:rPr>
              <a:t>Minimum of 1 term (12 weeks) </a:t>
            </a:r>
          </a:p>
          <a:p>
            <a:pPr>
              <a:lnSpc>
                <a:spcPct val="150000"/>
              </a:lnSpc>
            </a:pPr>
            <a:r>
              <a:rPr lang="en-US" sz="2400" dirty="0" smtClean="0">
                <a:solidFill>
                  <a:schemeClr val="tx2"/>
                </a:solidFill>
              </a:rPr>
              <a:t>Maximum of 6 terms (2 years) </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Modes of Study</a:t>
            </a:r>
            <a:endParaRPr lang="en-US" dirty="0"/>
          </a:p>
        </p:txBody>
      </p:sp>
      <p:sp>
        <p:nvSpPr>
          <p:cNvPr id="3" name="Content Placeholder 2"/>
          <p:cNvSpPr>
            <a:spLocks noGrp="1"/>
          </p:cNvSpPr>
          <p:nvPr>
            <p:ph idx="1"/>
          </p:nvPr>
        </p:nvSpPr>
        <p:spPr/>
        <p:txBody>
          <a:bodyPr>
            <a:normAutofit/>
          </a:bodyPr>
          <a:lstStyle/>
          <a:p>
            <a:r>
              <a:rPr lang="en-AU" sz="2400" dirty="0" smtClean="0">
                <a:solidFill>
                  <a:schemeClr val="tx2"/>
                </a:solidFill>
              </a:rPr>
              <a:t>Full time 3-4 courses/term</a:t>
            </a:r>
          </a:p>
          <a:p>
            <a:r>
              <a:rPr lang="en-AU" sz="2400" dirty="0" smtClean="0">
                <a:solidFill>
                  <a:schemeClr val="tx2"/>
                </a:solidFill>
              </a:rPr>
              <a:t>Part time 1-2 courses/term</a:t>
            </a:r>
          </a:p>
          <a:p>
            <a:endParaRPr lang="en-AU" sz="2400" dirty="0" smtClean="0">
              <a:solidFill>
                <a:schemeClr val="tx2"/>
              </a:solidFill>
            </a:endParaRPr>
          </a:p>
          <a:p>
            <a:r>
              <a:rPr lang="en-AU" sz="2400" dirty="0" err="1" smtClean="0">
                <a:solidFill>
                  <a:schemeClr val="tx2"/>
                </a:solidFill>
              </a:rPr>
              <a:t>Centrelink</a:t>
            </a:r>
            <a:r>
              <a:rPr lang="en-AU" sz="2400" dirty="0" smtClean="0">
                <a:solidFill>
                  <a:schemeClr val="tx2"/>
                </a:solidFill>
              </a:rPr>
              <a:t> approved</a:t>
            </a:r>
            <a:endParaRPr lang="en-US" sz="2400" dirty="0" smtClean="0">
              <a:solidFill>
                <a:schemeClr val="tx2"/>
              </a:solidFill>
            </a:endParaRPr>
          </a:p>
          <a:p>
            <a:pPr>
              <a:buNone/>
            </a:pPr>
            <a:endParaRPr lang="en-AU" sz="2400" dirty="0" smtClean="0">
              <a:solidFill>
                <a:schemeClr val="tx2"/>
              </a:solidFill>
            </a:endParaRPr>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q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11063</TotalTime>
  <Words>1687</Words>
  <Application>Microsoft Office PowerPoint</Application>
  <PresentationFormat>On-screen Show (4:3)</PresentationFormat>
  <Paragraphs>209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cqu theme</vt:lpstr>
      <vt:lpstr>PowerPoint Presentation</vt:lpstr>
      <vt:lpstr>A 27 Year History</vt:lpstr>
      <vt:lpstr>Location</vt:lpstr>
      <vt:lpstr>2011 Restructure – Objectives for 2012</vt:lpstr>
      <vt:lpstr>PowerPoint Presentation</vt:lpstr>
      <vt:lpstr>PowerPoint Presentation</vt:lpstr>
      <vt:lpstr>Eligibility</vt:lpstr>
      <vt:lpstr>Duration</vt:lpstr>
      <vt:lpstr>Modes of Study</vt:lpstr>
      <vt:lpstr>PowerPoint Presentation</vt:lpstr>
      <vt:lpstr>Application for entry</vt:lpstr>
      <vt:lpstr>Entry Requirements</vt:lpstr>
      <vt:lpstr>Costs  </vt:lpstr>
      <vt:lpstr>Delivery platforms </vt:lpstr>
      <vt:lpstr>Resources</vt:lpstr>
      <vt:lpstr>Program structure</vt:lpstr>
      <vt:lpstr>1 core course</vt:lpstr>
      <vt:lpstr>11 electives</vt:lpstr>
      <vt:lpstr>SKIL40025 Preparation Skills for University </vt:lpstr>
      <vt:lpstr>SKIL40016 Positive Learning for University </vt:lpstr>
      <vt:lpstr>COIT40206 Computing Skills for University </vt:lpstr>
      <vt:lpstr>LNGE40049 Essay Writing for University </vt:lpstr>
      <vt:lpstr>LNGE40064 Technical Writing for University </vt:lpstr>
      <vt:lpstr>Mathematics suite</vt:lpstr>
      <vt:lpstr>CHEM40070 Introductory Chemistry </vt:lpstr>
      <vt:lpstr>BIOL40103 Introductory Biology  </vt:lpstr>
      <vt:lpstr>PHYS40110 Introductory Physics </vt:lpstr>
      <vt:lpstr>SCIE40020 Foundation Science </vt:lpstr>
      <vt:lpstr>Upgrading academic skills</vt:lpstr>
      <vt:lpstr>Transition to Undergraduate study</vt:lpstr>
      <vt:lpstr>Guaranteed entry to Undergraduate study </vt:lpstr>
      <vt:lpstr> The STEPS Team</vt:lpstr>
      <vt:lpstr>Please contact for any further information </vt:lpstr>
      <vt:lpstr>PowerPoint Presentation</vt:lpstr>
    </vt:vector>
  </TitlesOfParts>
  <Company>Central Queensland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Leonie Challacombe</dc:creator>
  <cp:lastModifiedBy>Therese O'Donnell</cp:lastModifiedBy>
  <cp:revision>651</cp:revision>
  <cp:lastPrinted>2014-06-23T22:26:46Z</cp:lastPrinted>
  <dcterms:created xsi:type="dcterms:W3CDTF">2008-06-25T03:26:39Z</dcterms:created>
  <dcterms:modified xsi:type="dcterms:W3CDTF">2014-06-23T22:33:33Z</dcterms:modified>
</cp:coreProperties>
</file>