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259" r:id="rId3"/>
    <p:sldId id="260"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67" r:id="rId19"/>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DD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2DF812-BD92-40BF-BD58-8B39FDDE8A1B}" type="datetimeFigureOut">
              <a:rPr lang="en-AU" smtClean="0"/>
              <a:t>3/07/2015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8C264F-4CE3-4254-A2A0-79EFA5272F15}" type="slidenum">
              <a:rPr lang="en-AU" smtClean="0"/>
              <a:t>‹#›</a:t>
            </a:fld>
            <a:endParaRPr lang="en-AU"/>
          </a:p>
        </p:txBody>
      </p:sp>
    </p:spTree>
    <p:extLst>
      <p:ext uri="{BB962C8B-B14F-4D97-AF65-F5344CB8AC3E}">
        <p14:creationId xmlns:p14="http://schemas.microsoft.com/office/powerpoint/2010/main" val="2660412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3</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12</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13</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14</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15</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16</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17</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4</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5</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6</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7</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8</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9</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10</a:t>
            </a:fld>
            <a:endParaRPr lang="en-AU"/>
          </a:p>
        </p:txBody>
      </p:sp>
    </p:spTree>
    <p:extLst>
      <p:ext uri="{BB962C8B-B14F-4D97-AF65-F5344CB8AC3E}">
        <p14:creationId xmlns:p14="http://schemas.microsoft.com/office/powerpoint/2010/main" val="2422957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28C264F-4CE3-4254-A2A0-79EFA5272F15}" type="slidenum">
              <a:rPr lang="en-AU" smtClean="0"/>
              <a:t>11</a:t>
            </a:fld>
            <a:endParaRPr lang="en-AU"/>
          </a:p>
        </p:txBody>
      </p:sp>
    </p:spTree>
    <p:extLst>
      <p:ext uri="{BB962C8B-B14F-4D97-AF65-F5344CB8AC3E}">
        <p14:creationId xmlns:p14="http://schemas.microsoft.com/office/powerpoint/2010/main" val="242295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AU"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3/07/2015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AU"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AU"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3/07/2015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AU"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3/07/2015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AU"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AU"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3/07/2015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AU"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AU"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3/07/2015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AU"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AU"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AU"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3/07/2015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AU"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3/07/2015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3/07/2015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AU"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3/07/2015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AU"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AU"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3/07/2015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3/07/2015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3/07/2015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3/07/2015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3/07/2015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AU"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3/07/2015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AU"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3/07/2015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2.png"/><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image" Target="../media/image7.png"/><Relationship Id="rId1" Type="http://schemas.openxmlformats.org/officeDocument/2006/relationships/tags" Target="../tags/tag15.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1.png"/><Relationship Id="rId1" Type="http://schemas.openxmlformats.org/officeDocument/2006/relationships/tags" Target="../tags/tag17.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hyperlink" Target="mailto:Evonne.Irwin@newcastle.edu.au" TargetMode="External"/><Relationship Id="rId4" Type="http://schemas.openxmlformats.org/officeDocument/2006/relationships/hyperlink" Target="mailto:Sally.Baker@newcastle.edu.au" TargetMode="External"/><Relationship Id="rId5" Type="http://schemas.openxmlformats.org/officeDocument/2006/relationships/image" Target="../media/image8.jpg"/><Relationship Id="rId1" Type="http://schemas.openxmlformats.org/officeDocument/2006/relationships/tags" Target="../tags/tag19.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1.png"/><Relationship Id="rId1" Type="http://schemas.openxmlformats.org/officeDocument/2006/relationships/tags" Target="../tags/tag9.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1.png"/><Relationship Id="rId1" Type="http://schemas.openxmlformats.org/officeDocument/2006/relationships/tags" Target="../tags/tag10.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a:t>Left, right and </a:t>
            </a:r>
            <a:r>
              <a:rPr lang="en-AU" dirty="0" smtClean="0"/>
              <a:t>centre</a:t>
            </a:r>
            <a:endParaRPr lang="en-US" dirty="0"/>
          </a:p>
        </p:txBody>
      </p:sp>
      <p:sp>
        <p:nvSpPr>
          <p:cNvPr id="3" name="Subtitle 2"/>
          <p:cNvSpPr>
            <a:spLocks noGrp="1"/>
          </p:cNvSpPr>
          <p:nvPr>
            <p:ph type="subTitle" idx="1"/>
          </p:nvPr>
        </p:nvSpPr>
        <p:spPr>
          <a:solidFill>
            <a:schemeClr val="accent1"/>
          </a:solidFill>
          <a:ln>
            <a:solidFill>
              <a:schemeClr val="accent1"/>
            </a:solidFill>
          </a:ln>
        </p:spPr>
        <p:txBody>
          <a:bodyPr/>
          <a:lstStyle/>
          <a:p>
            <a:r>
              <a:rPr lang="en-AU" dirty="0"/>
              <a:t>T</a:t>
            </a:r>
            <a:r>
              <a:rPr lang="en-AU" dirty="0" smtClean="0"/>
              <a:t>he </a:t>
            </a:r>
            <a:r>
              <a:rPr lang="en-AU" dirty="0"/>
              <a:t>positioning of language and literacies in enabling education programs in Australia </a:t>
            </a:r>
            <a:endParaRPr lang="en-US" dirty="0" smtClean="0"/>
          </a:p>
          <a:p>
            <a:endParaRPr lang="en-US" dirty="0"/>
          </a:p>
          <a:p>
            <a:endParaRPr lang="en-US" dirty="0" smtClean="0"/>
          </a:p>
          <a:p>
            <a:endParaRPr lang="en-US" dirty="0"/>
          </a:p>
          <a:p>
            <a:endParaRPr lang="en-US" dirty="0" smtClean="0"/>
          </a:p>
          <a:p>
            <a:pPr algn="r"/>
            <a:r>
              <a:rPr lang="en-US" dirty="0" smtClean="0"/>
              <a:t>Sally Baker and </a:t>
            </a:r>
            <a:r>
              <a:rPr lang="en-US" smtClean="0"/>
              <a:t>Evonne Irwin</a:t>
            </a:r>
            <a:endParaRPr lang="en-US" dirty="0"/>
          </a:p>
        </p:txBody>
      </p:sp>
    </p:spTree>
    <p:custDataLst>
      <p:tags r:id="rId1"/>
    </p:custDataLst>
    <p:extLst>
      <p:ext uri="{BB962C8B-B14F-4D97-AF65-F5344CB8AC3E}">
        <p14:creationId xmlns:p14="http://schemas.microsoft.com/office/powerpoint/2010/main" val="27384563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Five models of enabling programs</a:t>
            </a:r>
            <a:endParaRPr lang="en-AU" dirty="0"/>
          </a:p>
        </p:txBody>
      </p:sp>
      <p:sp>
        <p:nvSpPr>
          <p:cNvPr id="3" name="Content Placeholder 2"/>
          <p:cNvSpPr>
            <a:spLocks noGrp="1"/>
          </p:cNvSpPr>
          <p:nvPr>
            <p:ph idx="1"/>
          </p:nvPr>
        </p:nvSpPr>
        <p:spPr>
          <a:xfrm>
            <a:off x="461474" y="2296695"/>
            <a:ext cx="8263426" cy="4106530"/>
          </a:xfrm>
        </p:spPr>
        <p:txBody>
          <a:bodyPr>
            <a:normAutofit/>
          </a:bodyPr>
          <a:lstStyle/>
          <a:p>
            <a:pPr marL="0" indent="0">
              <a:buNone/>
            </a:pPr>
            <a:r>
              <a:rPr lang="en-AU" sz="1600" b="1" i="1" dirty="0"/>
              <a:t>Model 2a</a:t>
            </a:r>
            <a:r>
              <a:rPr lang="en-AU" sz="1600" i="1" dirty="0"/>
              <a:t>—Compulsory </a:t>
            </a:r>
            <a:r>
              <a:rPr lang="en-AU" sz="1600" i="1" dirty="0" err="1"/>
              <a:t>UPrep</a:t>
            </a:r>
            <a:r>
              <a:rPr lang="en-AU" sz="1600" i="1" dirty="0"/>
              <a:t> module plus either compulsory or elective modules not curriculum-mapped (1 semester) </a:t>
            </a:r>
            <a:endParaRPr lang="en-AU" sz="1600" i="1" dirty="0" smtClean="0"/>
          </a:p>
          <a:p>
            <a:pPr marL="0" indent="0">
              <a:buNone/>
            </a:pPr>
            <a:endParaRPr lang="en-AU" sz="1600" dirty="0"/>
          </a:p>
        </p:txBody>
      </p:sp>
      <p:pic>
        <p:nvPicPr>
          <p:cNvPr id="5" name="Picture 4" descr="Model 2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8200" y="2845610"/>
            <a:ext cx="4913376" cy="1188720"/>
          </a:xfrm>
          <a:prstGeom prst="rect">
            <a:avLst/>
          </a:prstGeom>
        </p:spPr>
      </p:pic>
      <p:sp>
        <p:nvSpPr>
          <p:cNvPr id="7" name="Rectangle 6"/>
          <p:cNvSpPr/>
          <p:nvPr/>
        </p:nvSpPr>
        <p:spPr>
          <a:xfrm>
            <a:off x="461474" y="4029165"/>
            <a:ext cx="8263426" cy="584776"/>
          </a:xfrm>
          <a:prstGeom prst="rect">
            <a:avLst/>
          </a:prstGeom>
        </p:spPr>
        <p:txBody>
          <a:bodyPr wrap="square">
            <a:spAutoFit/>
          </a:bodyPr>
          <a:lstStyle/>
          <a:p>
            <a:r>
              <a:rPr lang="en-AU" sz="1600" b="1" i="1" dirty="0"/>
              <a:t>Model 2b</a:t>
            </a:r>
            <a:r>
              <a:rPr lang="en-AU" sz="1600" i="1" dirty="0"/>
              <a:t>—Compulsory </a:t>
            </a:r>
            <a:r>
              <a:rPr lang="en-AU" sz="1600" i="1" dirty="0" err="1"/>
              <a:t>UPrep</a:t>
            </a:r>
            <a:r>
              <a:rPr lang="en-AU" sz="1600" i="1" dirty="0"/>
              <a:t> module plus either compulsory or elective modules not curriculum-mapped (2 semesters)</a:t>
            </a:r>
            <a:endParaRPr lang="en-AU" sz="1600" dirty="0"/>
          </a:p>
        </p:txBody>
      </p:sp>
      <p:pic>
        <p:nvPicPr>
          <p:cNvPr id="8" name="Picture 7" descr="Model 2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34173" y="4613941"/>
            <a:ext cx="4373614" cy="1058132"/>
          </a:xfrm>
          <a:prstGeom prst="rect">
            <a:avLst/>
          </a:prstGeom>
        </p:spPr>
      </p:pic>
      <p:pic>
        <p:nvPicPr>
          <p:cNvPr id="9" name="Picture 8" descr="Model 2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34173" y="5382943"/>
            <a:ext cx="4373614" cy="1058132"/>
          </a:xfrm>
          <a:prstGeom prst="rect">
            <a:avLst/>
          </a:prstGeom>
        </p:spPr>
      </p:pic>
    </p:spTree>
    <p:custDataLst>
      <p:tags r:id="rId1"/>
    </p:custDataLst>
    <p:extLst>
      <p:ext uri="{BB962C8B-B14F-4D97-AF65-F5344CB8AC3E}">
        <p14:creationId xmlns:p14="http://schemas.microsoft.com/office/powerpoint/2010/main" val="41017630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Five models of enabling programs</a:t>
            </a:r>
            <a:endParaRPr lang="en-AU" dirty="0"/>
          </a:p>
        </p:txBody>
      </p:sp>
      <p:sp>
        <p:nvSpPr>
          <p:cNvPr id="3" name="Content Placeholder 2"/>
          <p:cNvSpPr>
            <a:spLocks noGrp="1"/>
          </p:cNvSpPr>
          <p:nvPr>
            <p:ph idx="1"/>
          </p:nvPr>
        </p:nvSpPr>
        <p:spPr>
          <a:xfrm>
            <a:off x="461474" y="2296695"/>
            <a:ext cx="8263426" cy="4106530"/>
          </a:xfrm>
        </p:spPr>
        <p:txBody>
          <a:bodyPr>
            <a:normAutofit/>
          </a:bodyPr>
          <a:lstStyle/>
          <a:p>
            <a:pPr marL="0" indent="0">
              <a:buNone/>
            </a:pPr>
            <a:r>
              <a:rPr lang="en-AU" sz="1600" b="1" i="1" dirty="0"/>
              <a:t>Model 2c</a:t>
            </a:r>
            <a:r>
              <a:rPr lang="en-AU" sz="1600" i="1" dirty="0"/>
              <a:t>—Compulsory </a:t>
            </a:r>
            <a:r>
              <a:rPr lang="en-AU" sz="1600" i="1" dirty="0" err="1"/>
              <a:t>UPrep</a:t>
            </a:r>
            <a:r>
              <a:rPr lang="en-AU" sz="1600" i="1" dirty="0"/>
              <a:t> module and other electives or compulsory modules (2 courses x 2 semesters)</a:t>
            </a:r>
            <a:endParaRPr lang="en-AU" sz="1600" dirty="0"/>
          </a:p>
          <a:p>
            <a:pPr marL="0" indent="0">
              <a:buNone/>
            </a:pPr>
            <a:endParaRPr lang="en-AU" sz="1600" dirty="0"/>
          </a:p>
        </p:txBody>
      </p:sp>
      <p:pic>
        <p:nvPicPr>
          <p:cNvPr id="4" name="Picture 3" descr="Model 2c_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0" y="3060700"/>
            <a:ext cx="3657600" cy="731520"/>
          </a:xfrm>
          <a:prstGeom prst="rect">
            <a:avLst/>
          </a:prstGeom>
        </p:spPr>
      </p:pic>
      <p:pic>
        <p:nvPicPr>
          <p:cNvPr id="6" name="Picture 5" descr="Model 2c_b.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43200" y="3928638"/>
            <a:ext cx="3657600" cy="719328"/>
          </a:xfrm>
          <a:prstGeom prst="rect">
            <a:avLst/>
          </a:prstGeom>
        </p:spPr>
      </p:pic>
    </p:spTree>
    <p:custDataLst>
      <p:tags r:id="rId1"/>
    </p:custDataLst>
    <p:extLst>
      <p:ext uri="{BB962C8B-B14F-4D97-AF65-F5344CB8AC3E}">
        <p14:creationId xmlns:p14="http://schemas.microsoft.com/office/powerpoint/2010/main" val="31051565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Five models of enabling programs</a:t>
            </a:r>
            <a:endParaRPr lang="en-AU" dirty="0"/>
          </a:p>
        </p:txBody>
      </p:sp>
      <p:sp>
        <p:nvSpPr>
          <p:cNvPr id="3" name="Content Placeholder 2"/>
          <p:cNvSpPr>
            <a:spLocks noGrp="1"/>
          </p:cNvSpPr>
          <p:nvPr>
            <p:ph idx="1"/>
          </p:nvPr>
        </p:nvSpPr>
        <p:spPr>
          <a:xfrm>
            <a:off x="461474" y="2296695"/>
            <a:ext cx="8263426" cy="4106530"/>
          </a:xfrm>
        </p:spPr>
        <p:txBody>
          <a:bodyPr>
            <a:normAutofit/>
          </a:bodyPr>
          <a:lstStyle/>
          <a:p>
            <a:pPr marL="0" indent="0">
              <a:buNone/>
            </a:pPr>
            <a:r>
              <a:rPr lang="en-AU" sz="1600" b="1" i="1" dirty="0"/>
              <a:t>Model 2c</a:t>
            </a:r>
            <a:r>
              <a:rPr lang="en-AU" sz="1600" i="1" dirty="0"/>
              <a:t>—Compulsory </a:t>
            </a:r>
            <a:r>
              <a:rPr lang="en-AU" sz="1600" i="1" dirty="0" err="1"/>
              <a:t>UPrep</a:t>
            </a:r>
            <a:r>
              <a:rPr lang="en-AU" sz="1600" i="1" dirty="0"/>
              <a:t> module and other electives or compulsory modules (2 courses x 2 semesters)</a:t>
            </a:r>
            <a:endParaRPr lang="en-AU" sz="1600" dirty="0"/>
          </a:p>
          <a:p>
            <a:pPr marL="0" indent="0">
              <a:buNone/>
            </a:pPr>
            <a:endParaRPr lang="en-AU" sz="1600" dirty="0"/>
          </a:p>
        </p:txBody>
      </p:sp>
      <p:pic>
        <p:nvPicPr>
          <p:cNvPr id="4" name="Picture 3" descr="Model 2c_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3200" y="3060700"/>
            <a:ext cx="3657600" cy="731520"/>
          </a:xfrm>
          <a:prstGeom prst="rect">
            <a:avLst/>
          </a:prstGeom>
        </p:spPr>
      </p:pic>
      <p:pic>
        <p:nvPicPr>
          <p:cNvPr id="6" name="Picture 5" descr="Model 2c_b.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43200" y="3928638"/>
            <a:ext cx="3657600" cy="719328"/>
          </a:xfrm>
          <a:prstGeom prst="rect">
            <a:avLst/>
          </a:prstGeom>
        </p:spPr>
      </p:pic>
    </p:spTree>
    <p:custDataLst>
      <p:tags r:id="rId1"/>
    </p:custDataLst>
    <p:extLst>
      <p:ext uri="{BB962C8B-B14F-4D97-AF65-F5344CB8AC3E}">
        <p14:creationId xmlns:p14="http://schemas.microsoft.com/office/powerpoint/2010/main" val="36358843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Five models of enabling programs</a:t>
            </a:r>
            <a:endParaRPr lang="en-AU" dirty="0"/>
          </a:p>
        </p:txBody>
      </p:sp>
      <p:sp>
        <p:nvSpPr>
          <p:cNvPr id="3" name="Content Placeholder 2"/>
          <p:cNvSpPr>
            <a:spLocks noGrp="1"/>
          </p:cNvSpPr>
          <p:nvPr>
            <p:ph idx="1"/>
          </p:nvPr>
        </p:nvSpPr>
        <p:spPr>
          <a:xfrm>
            <a:off x="461474" y="2296695"/>
            <a:ext cx="8263426" cy="4106530"/>
          </a:xfrm>
        </p:spPr>
        <p:txBody>
          <a:bodyPr>
            <a:normAutofit/>
          </a:bodyPr>
          <a:lstStyle/>
          <a:p>
            <a:pPr marL="0" indent="0">
              <a:buNone/>
            </a:pPr>
            <a:r>
              <a:rPr lang="en-AU" sz="1600" b="1" i="1" dirty="0"/>
              <a:t>Model 3</a:t>
            </a:r>
            <a:r>
              <a:rPr lang="en-AU" sz="1600" i="1" dirty="0"/>
              <a:t>—Compulsory </a:t>
            </a:r>
            <a:r>
              <a:rPr lang="en-AU" sz="1600" i="1" dirty="0" err="1"/>
              <a:t>UPrep</a:t>
            </a:r>
            <a:r>
              <a:rPr lang="en-AU" sz="1600" i="1" dirty="0"/>
              <a:t> module plus either compulsory or elective modules and one or more undergraduate/faculty-based modules not curriculum-mapped (1 semester)</a:t>
            </a:r>
            <a:endParaRPr lang="en-AU" sz="1600" dirty="0"/>
          </a:p>
          <a:p>
            <a:pPr marL="0" indent="0">
              <a:buNone/>
            </a:pPr>
            <a:endParaRPr lang="en-AU" sz="1600" dirty="0"/>
          </a:p>
        </p:txBody>
      </p:sp>
      <p:pic>
        <p:nvPicPr>
          <p:cNvPr id="5" name="Picture 4" descr="Model 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0400" y="2628900"/>
            <a:ext cx="5260848" cy="1591056"/>
          </a:xfrm>
          <a:prstGeom prst="rect">
            <a:avLst/>
          </a:prstGeom>
        </p:spPr>
      </p:pic>
      <p:sp>
        <p:nvSpPr>
          <p:cNvPr id="7" name="Rectangle 6"/>
          <p:cNvSpPr/>
          <p:nvPr/>
        </p:nvSpPr>
        <p:spPr>
          <a:xfrm>
            <a:off x="556510" y="4029165"/>
            <a:ext cx="8168389" cy="584776"/>
          </a:xfrm>
          <a:prstGeom prst="rect">
            <a:avLst/>
          </a:prstGeom>
        </p:spPr>
        <p:txBody>
          <a:bodyPr wrap="square">
            <a:spAutoFit/>
          </a:bodyPr>
          <a:lstStyle/>
          <a:p>
            <a:r>
              <a:rPr lang="en-AU" sz="1600" b="1" i="1" dirty="0"/>
              <a:t>Model 4</a:t>
            </a:r>
            <a:r>
              <a:rPr lang="en-AU" sz="1600" i="1" dirty="0"/>
              <a:t>—Compulsory </a:t>
            </a:r>
            <a:r>
              <a:rPr lang="en-AU" sz="1600" i="1" dirty="0" err="1"/>
              <a:t>UPrep</a:t>
            </a:r>
            <a:r>
              <a:rPr lang="en-AU" sz="1600" i="1" dirty="0"/>
              <a:t> module plus discipline-based streamed units/courses not curriculum mapped (1 or 2 semesters)</a:t>
            </a:r>
            <a:endParaRPr lang="en-AU" sz="1600" dirty="0"/>
          </a:p>
        </p:txBody>
      </p:sp>
      <p:pic>
        <p:nvPicPr>
          <p:cNvPr id="8" name="Picture 7" descr="Model 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30400" y="4613941"/>
            <a:ext cx="5260848" cy="1237488"/>
          </a:xfrm>
          <a:prstGeom prst="rect">
            <a:avLst/>
          </a:prstGeom>
        </p:spPr>
      </p:pic>
    </p:spTree>
    <p:custDataLst>
      <p:tags r:id="rId1"/>
    </p:custDataLst>
    <p:extLst>
      <p:ext uri="{BB962C8B-B14F-4D97-AF65-F5344CB8AC3E}">
        <p14:creationId xmlns:p14="http://schemas.microsoft.com/office/powerpoint/2010/main" val="36358843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Five models of enabling programs</a:t>
            </a:r>
            <a:endParaRPr lang="en-AU" dirty="0"/>
          </a:p>
        </p:txBody>
      </p:sp>
      <p:sp>
        <p:nvSpPr>
          <p:cNvPr id="3" name="Content Placeholder 2"/>
          <p:cNvSpPr>
            <a:spLocks noGrp="1"/>
          </p:cNvSpPr>
          <p:nvPr>
            <p:ph idx="1"/>
          </p:nvPr>
        </p:nvSpPr>
        <p:spPr>
          <a:xfrm>
            <a:off x="461474" y="2296695"/>
            <a:ext cx="8263426" cy="4106530"/>
          </a:xfrm>
        </p:spPr>
        <p:txBody>
          <a:bodyPr>
            <a:normAutofit/>
          </a:bodyPr>
          <a:lstStyle/>
          <a:p>
            <a:pPr marL="0" indent="0">
              <a:buNone/>
            </a:pPr>
            <a:r>
              <a:rPr lang="en-AU" sz="1600" b="1" i="1" dirty="0"/>
              <a:t>Model 5</a:t>
            </a:r>
            <a:r>
              <a:rPr lang="en-AU" sz="1600" i="1" dirty="0"/>
              <a:t>—One Program, one course with language and literacies/study skills at the centre</a:t>
            </a:r>
            <a:endParaRPr lang="en-AU" sz="1600" dirty="0"/>
          </a:p>
          <a:p>
            <a:pPr marL="0" indent="0">
              <a:buNone/>
            </a:pPr>
            <a:endParaRPr lang="en-AU" sz="1600" dirty="0"/>
          </a:p>
        </p:txBody>
      </p:sp>
      <p:pic>
        <p:nvPicPr>
          <p:cNvPr id="4" name="Picture 3" descr="Model 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78100" y="3419856"/>
            <a:ext cx="3980688" cy="2267712"/>
          </a:xfrm>
          <a:prstGeom prst="rect">
            <a:avLst/>
          </a:prstGeom>
        </p:spPr>
      </p:pic>
    </p:spTree>
    <p:custDataLst>
      <p:tags r:id="rId1"/>
    </p:custDataLst>
    <p:extLst>
      <p:ext uri="{BB962C8B-B14F-4D97-AF65-F5344CB8AC3E}">
        <p14:creationId xmlns:p14="http://schemas.microsoft.com/office/powerpoint/2010/main" val="8436398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Left, Right or Centre?</a:t>
            </a:r>
            <a:endParaRPr lang="en-AU" dirty="0"/>
          </a:p>
        </p:txBody>
      </p:sp>
      <p:sp>
        <p:nvSpPr>
          <p:cNvPr id="3" name="Content Placeholder 2"/>
          <p:cNvSpPr>
            <a:spLocks noGrp="1"/>
          </p:cNvSpPr>
          <p:nvPr>
            <p:ph idx="1"/>
          </p:nvPr>
        </p:nvSpPr>
        <p:spPr>
          <a:xfrm>
            <a:off x="461474" y="2595563"/>
            <a:ext cx="8263426" cy="3807662"/>
          </a:xfrm>
        </p:spPr>
        <p:txBody>
          <a:bodyPr>
            <a:normAutofit/>
          </a:bodyPr>
          <a:lstStyle/>
          <a:p>
            <a:pPr marL="0" indent="0">
              <a:buNone/>
            </a:pPr>
            <a:r>
              <a:rPr lang="en-US" sz="2400" dirty="0"/>
              <a:t>What does 'good practice' look like</a:t>
            </a:r>
            <a:r>
              <a:rPr lang="en-US" sz="2400" dirty="0" smtClean="0"/>
              <a:t>?</a:t>
            </a:r>
            <a:r>
              <a:rPr lang="en-US" sz="2400" dirty="0"/>
              <a:t> </a:t>
            </a:r>
            <a:endParaRPr lang="en-AU" sz="2400" dirty="0"/>
          </a:p>
          <a:p>
            <a:r>
              <a:rPr lang="en-US" sz="2400" dirty="0"/>
              <a:t>ALL should be a core part of the curriculum</a:t>
            </a:r>
            <a:endParaRPr lang="en-AU" sz="2400" dirty="0"/>
          </a:p>
          <a:p>
            <a:r>
              <a:rPr lang="en-US" sz="2400" dirty="0"/>
              <a:t>ALL should be at the </a:t>
            </a:r>
            <a:r>
              <a:rPr lang="en-US" sz="2400" dirty="0" err="1"/>
              <a:t>centre</a:t>
            </a:r>
            <a:endParaRPr lang="en-AU" sz="2400" dirty="0"/>
          </a:p>
          <a:p>
            <a:r>
              <a:rPr lang="en-US" sz="2400" dirty="0"/>
              <a:t>ALL should support, frame and be a central part of the disciplinary units</a:t>
            </a:r>
            <a:endParaRPr lang="en-AU" sz="2400" dirty="0"/>
          </a:p>
        </p:txBody>
      </p:sp>
    </p:spTree>
    <p:custDataLst>
      <p:tags r:id="rId1"/>
    </p:custDataLst>
    <p:extLst>
      <p:ext uri="{BB962C8B-B14F-4D97-AF65-F5344CB8AC3E}">
        <p14:creationId xmlns:p14="http://schemas.microsoft.com/office/powerpoint/2010/main" val="8194106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Left, Right or Centre?</a:t>
            </a:r>
            <a:endParaRPr lang="en-AU" dirty="0"/>
          </a:p>
        </p:txBody>
      </p:sp>
      <p:sp>
        <p:nvSpPr>
          <p:cNvPr id="3" name="Content Placeholder 2"/>
          <p:cNvSpPr>
            <a:spLocks noGrp="1"/>
          </p:cNvSpPr>
          <p:nvPr>
            <p:ph idx="1"/>
          </p:nvPr>
        </p:nvSpPr>
        <p:spPr>
          <a:xfrm>
            <a:off x="461474" y="2595563"/>
            <a:ext cx="5294483" cy="3807662"/>
          </a:xfrm>
        </p:spPr>
        <p:txBody>
          <a:bodyPr>
            <a:normAutofit lnSpcReduction="10000"/>
          </a:bodyPr>
          <a:lstStyle/>
          <a:p>
            <a:pPr marL="0" indent="0">
              <a:buNone/>
            </a:pPr>
            <a:r>
              <a:rPr lang="en-US" sz="2400" dirty="0"/>
              <a:t>We view Model 1(a &amp; b) as offering the most effective and transformative approach to teaching, assessing and supporting students' with their language: curriculum mapping is the </a:t>
            </a:r>
            <a:r>
              <a:rPr lang="en-US" sz="2400" dirty="0" smtClean="0"/>
              <a:t>key.</a:t>
            </a:r>
            <a:endParaRPr lang="en-AU" sz="2400" dirty="0"/>
          </a:p>
          <a:p>
            <a:pPr marL="0" indent="0">
              <a:buNone/>
            </a:pPr>
            <a:endParaRPr lang="en-AU" sz="2400" dirty="0"/>
          </a:p>
          <a:p>
            <a:pPr marL="0" indent="0">
              <a:buNone/>
            </a:pPr>
            <a:r>
              <a:rPr lang="en-US" sz="2400" dirty="0" smtClean="0"/>
              <a:t>Model </a:t>
            </a:r>
            <a:r>
              <a:rPr lang="en-US" sz="2400" dirty="0"/>
              <a:t>5 also offers this potential</a:t>
            </a:r>
            <a:endParaRPr lang="en-AU" sz="2400" dirty="0"/>
          </a:p>
        </p:txBody>
      </p:sp>
      <p:pic>
        <p:nvPicPr>
          <p:cNvPr id="4" name="Picture 3" descr="Model 1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1132" y="2595563"/>
            <a:ext cx="4913376" cy="3078480"/>
          </a:xfrm>
          <a:prstGeom prst="rect">
            <a:avLst/>
          </a:prstGeom>
        </p:spPr>
      </p:pic>
    </p:spTree>
    <p:custDataLst>
      <p:tags r:id="rId1"/>
    </p:custDataLst>
    <p:extLst>
      <p:ext uri="{BB962C8B-B14F-4D97-AF65-F5344CB8AC3E}">
        <p14:creationId xmlns:p14="http://schemas.microsoft.com/office/powerpoint/2010/main" val="36029500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 what?</a:t>
            </a:r>
            <a:endParaRPr lang="en-AU" dirty="0"/>
          </a:p>
        </p:txBody>
      </p:sp>
      <p:sp>
        <p:nvSpPr>
          <p:cNvPr id="3" name="Content Placeholder 2"/>
          <p:cNvSpPr>
            <a:spLocks noGrp="1"/>
          </p:cNvSpPr>
          <p:nvPr>
            <p:ph idx="1"/>
          </p:nvPr>
        </p:nvSpPr>
        <p:spPr>
          <a:xfrm>
            <a:off x="461474" y="2595563"/>
            <a:ext cx="8452339" cy="3807662"/>
          </a:xfrm>
        </p:spPr>
        <p:txBody>
          <a:bodyPr>
            <a:normAutofit fontScale="85000" lnSpcReduction="20000"/>
          </a:bodyPr>
          <a:lstStyle/>
          <a:p>
            <a:pPr marL="0" indent="0">
              <a:buNone/>
            </a:pPr>
            <a:r>
              <a:rPr lang="en-US" sz="2400" dirty="0"/>
              <a:t>Going back to our argument that ALL constitutes the core business of enabling education, the limited focus and research in this area needs addressing. This research was borne out of practitioner concern with </a:t>
            </a:r>
            <a:r>
              <a:rPr lang="en-US" sz="2400" dirty="0" smtClean="0"/>
              <a:t>our</a:t>
            </a:r>
            <a:r>
              <a:rPr lang="en-US" sz="2400" dirty="0" smtClean="0"/>
              <a:t> </a:t>
            </a:r>
            <a:r>
              <a:rPr lang="en-US" sz="2400" dirty="0"/>
              <a:t>courses and its intention was to</a:t>
            </a:r>
            <a:r>
              <a:rPr lang="en-US" sz="2400" dirty="0" smtClean="0"/>
              <a:t>:</a:t>
            </a:r>
            <a:r>
              <a:rPr lang="en-US" sz="2400" dirty="0"/>
              <a:t> </a:t>
            </a:r>
            <a:endParaRPr lang="en-AU" sz="2400" dirty="0"/>
          </a:p>
          <a:p>
            <a:r>
              <a:rPr lang="en-US" sz="2400" dirty="0" smtClean="0"/>
              <a:t>focus </a:t>
            </a:r>
            <a:r>
              <a:rPr lang="en-US" sz="2400" dirty="0"/>
              <a:t>the spotlight onto the importance of ALL in enabling programs;</a:t>
            </a:r>
            <a:endParaRPr lang="en-AU" sz="2400" dirty="0"/>
          </a:p>
          <a:p>
            <a:r>
              <a:rPr lang="en-US" sz="2400" dirty="0" smtClean="0"/>
              <a:t>challenge </a:t>
            </a:r>
            <a:r>
              <a:rPr lang="en-US" sz="2400" dirty="0"/>
              <a:t>deficit framings of language and literacies; and</a:t>
            </a:r>
            <a:endParaRPr lang="en-AU" sz="2400" dirty="0"/>
          </a:p>
          <a:p>
            <a:r>
              <a:rPr lang="en-US" sz="2400" dirty="0" smtClean="0"/>
              <a:t>generate </a:t>
            </a:r>
            <a:r>
              <a:rPr lang="en-US" sz="2400" dirty="0"/>
              <a:t>conversations amongst enabling practitioners and researchers and look at what works, what needs more work and what could work better  </a:t>
            </a:r>
            <a:endParaRPr lang="en-AU" sz="2400" dirty="0"/>
          </a:p>
          <a:p>
            <a:pPr marL="0" indent="0">
              <a:buNone/>
            </a:pPr>
            <a:r>
              <a:rPr lang="en-US" sz="2400" dirty="0"/>
              <a:t>What's next?? We need to collaborate... :)</a:t>
            </a:r>
            <a:endParaRPr lang="en-AU" sz="2400" dirty="0"/>
          </a:p>
          <a:p>
            <a:pPr marL="0" indent="0">
              <a:buNone/>
            </a:pPr>
            <a:endParaRPr lang="en-AU" sz="2400" dirty="0"/>
          </a:p>
        </p:txBody>
      </p:sp>
    </p:spTree>
    <p:custDataLst>
      <p:tags r:id="rId1"/>
    </p:custDataLst>
    <p:extLst>
      <p:ext uri="{BB962C8B-B14F-4D97-AF65-F5344CB8AC3E}">
        <p14:creationId xmlns:p14="http://schemas.microsoft.com/office/powerpoint/2010/main" val="14302284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Thank you</a:t>
            </a:r>
            <a:endParaRPr lang="en-AU" dirty="0"/>
          </a:p>
        </p:txBody>
      </p:sp>
      <p:sp>
        <p:nvSpPr>
          <p:cNvPr id="3" name="Content Placeholder 2"/>
          <p:cNvSpPr>
            <a:spLocks noGrp="1"/>
          </p:cNvSpPr>
          <p:nvPr>
            <p:ph idx="1"/>
          </p:nvPr>
        </p:nvSpPr>
        <p:spPr>
          <a:xfrm>
            <a:off x="1114424" y="2595563"/>
            <a:ext cx="1808238" cy="412557"/>
          </a:xfrm>
        </p:spPr>
        <p:txBody>
          <a:bodyPr/>
          <a:lstStyle/>
          <a:p>
            <a:pPr marL="0" indent="0">
              <a:buNone/>
            </a:pPr>
            <a:r>
              <a:rPr lang="en-AU" dirty="0" smtClean="0"/>
              <a:t>Questions?</a:t>
            </a:r>
            <a:endParaRPr lang="en-AU" dirty="0"/>
          </a:p>
        </p:txBody>
      </p:sp>
      <p:sp>
        <p:nvSpPr>
          <p:cNvPr id="5" name="Content Placeholder 2"/>
          <p:cNvSpPr txBox="1">
            <a:spLocks/>
          </p:cNvSpPr>
          <p:nvPr/>
        </p:nvSpPr>
        <p:spPr>
          <a:xfrm>
            <a:off x="1187867" y="4932706"/>
            <a:ext cx="3896882" cy="1730522"/>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spcBef>
                <a:spcPts val="0"/>
              </a:spcBef>
              <a:buFont typeface="Wingdings 2" pitchFamily="18" charset="2"/>
              <a:buNone/>
            </a:pPr>
            <a:r>
              <a:rPr lang="en-AU" sz="1400" dirty="0" smtClean="0"/>
              <a:t>Evonne Irwin</a:t>
            </a:r>
          </a:p>
          <a:p>
            <a:pPr marL="0" indent="0">
              <a:spcBef>
                <a:spcPts val="0"/>
              </a:spcBef>
              <a:buFont typeface="Wingdings 2" pitchFamily="18" charset="2"/>
              <a:buNone/>
            </a:pPr>
            <a:r>
              <a:rPr lang="en-AU" sz="1400" dirty="0" smtClean="0"/>
              <a:t>Digital Content Manager</a:t>
            </a:r>
          </a:p>
          <a:p>
            <a:pPr marL="0" indent="0">
              <a:spcBef>
                <a:spcPts val="0"/>
              </a:spcBef>
              <a:buFont typeface="Wingdings 2" pitchFamily="18" charset="2"/>
              <a:buNone/>
            </a:pPr>
            <a:r>
              <a:rPr lang="en-AU" sz="1000" dirty="0" smtClean="0"/>
              <a:t>English Language and Foundation Studies Centre</a:t>
            </a:r>
          </a:p>
          <a:p>
            <a:pPr marL="0" indent="0">
              <a:spcBef>
                <a:spcPts val="0"/>
              </a:spcBef>
              <a:buFont typeface="Wingdings 2" pitchFamily="18" charset="2"/>
              <a:buNone/>
            </a:pPr>
            <a:r>
              <a:rPr lang="en-AU" sz="1000" dirty="0" smtClean="0"/>
              <a:t>University of Newcastle</a:t>
            </a:r>
          </a:p>
          <a:p>
            <a:pPr marL="0" indent="0">
              <a:spcBef>
                <a:spcPts val="0"/>
              </a:spcBef>
              <a:buFont typeface="Wingdings 2" pitchFamily="18" charset="2"/>
              <a:buNone/>
            </a:pPr>
            <a:r>
              <a:rPr lang="en-AU" sz="1000" dirty="0" smtClean="0"/>
              <a:t>Australia</a:t>
            </a:r>
          </a:p>
          <a:p>
            <a:pPr marL="0" indent="0">
              <a:spcBef>
                <a:spcPts val="0"/>
              </a:spcBef>
              <a:buFont typeface="Wingdings 2" pitchFamily="18" charset="2"/>
              <a:buNone/>
            </a:pPr>
            <a:r>
              <a:rPr lang="en-AU" sz="1400" dirty="0" smtClean="0"/>
              <a:t>Email: </a:t>
            </a:r>
            <a:r>
              <a:rPr lang="en-AU" sz="1400" dirty="0" smtClean="0">
                <a:hlinkClick r:id="rId3"/>
              </a:rPr>
              <a:t>Evonne.Irwin@newcastle.edu.au</a:t>
            </a:r>
            <a:endParaRPr lang="en-AU" sz="1400" dirty="0" smtClean="0"/>
          </a:p>
          <a:p>
            <a:pPr marL="0" indent="0">
              <a:spcBef>
                <a:spcPts val="0"/>
              </a:spcBef>
              <a:buFont typeface="Wingdings 2" pitchFamily="18" charset="2"/>
              <a:buNone/>
            </a:pPr>
            <a:r>
              <a:rPr lang="en-AU" sz="1400" dirty="0" smtClean="0"/>
              <a:t>Twitter: @</a:t>
            </a:r>
            <a:r>
              <a:rPr lang="en-AU" sz="1400" dirty="0" err="1" smtClean="0"/>
              <a:t>eleei</a:t>
            </a:r>
            <a:endParaRPr lang="en-AU" sz="1400" dirty="0" smtClean="0"/>
          </a:p>
          <a:p>
            <a:pPr marL="0" indent="0">
              <a:spcBef>
                <a:spcPts val="0"/>
              </a:spcBef>
              <a:buFont typeface="Wingdings 2" pitchFamily="18" charset="2"/>
              <a:buNone/>
            </a:pPr>
            <a:endParaRPr lang="en-AU" sz="1400" dirty="0" smtClean="0"/>
          </a:p>
          <a:p>
            <a:pPr marL="0" indent="0">
              <a:buFont typeface="Wingdings 2" pitchFamily="18" charset="2"/>
              <a:buNone/>
            </a:pPr>
            <a:endParaRPr lang="en-AU" dirty="0" smtClean="0"/>
          </a:p>
          <a:p>
            <a:pPr marL="0" indent="0">
              <a:buFont typeface="Wingdings 2" pitchFamily="18" charset="2"/>
              <a:buNone/>
            </a:pPr>
            <a:endParaRPr lang="en-AU" dirty="0"/>
          </a:p>
        </p:txBody>
      </p:sp>
      <p:sp>
        <p:nvSpPr>
          <p:cNvPr id="6" name="Content Placeholder 2"/>
          <p:cNvSpPr txBox="1">
            <a:spLocks/>
          </p:cNvSpPr>
          <p:nvPr/>
        </p:nvSpPr>
        <p:spPr>
          <a:xfrm>
            <a:off x="5025477" y="4943411"/>
            <a:ext cx="3896882" cy="1730522"/>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spcBef>
                <a:spcPts val="0"/>
              </a:spcBef>
              <a:buFont typeface="Wingdings 2" pitchFamily="18" charset="2"/>
              <a:buNone/>
            </a:pPr>
            <a:r>
              <a:rPr lang="en-AU" sz="1400" dirty="0" smtClean="0"/>
              <a:t>Sally Baker</a:t>
            </a:r>
          </a:p>
          <a:p>
            <a:pPr marL="0" indent="0">
              <a:spcBef>
                <a:spcPts val="0"/>
              </a:spcBef>
              <a:buFont typeface="Wingdings 2" pitchFamily="18" charset="2"/>
              <a:buNone/>
            </a:pPr>
            <a:r>
              <a:rPr lang="en-AU" sz="1400" dirty="0" smtClean="0"/>
              <a:t>Research Associate</a:t>
            </a:r>
          </a:p>
          <a:p>
            <a:pPr marL="0" indent="0">
              <a:spcBef>
                <a:spcPts val="0"/>
              </a:spcBef>
              <a:buFont typeface="Wingdings 2" pitchFamily="18" charset="2"/>
              <a:buNone/>
            </a:pPr>
            <a:r>
              <a:rPr lang="en-AU" sz="1000" dirty="0" smtClean="0"/>
              <a:t>Centre of Excellence for Equity in Higher Education</a:t>
            </a:r>
          </a:p>
          <a:p>
            <a:pPr marL="0" indent="0">
              <a:spcBef>
                <a:spcPts val="0"/>
              </a:spcBef>
              <a:buFont typeface="Wingdings 2" pitchFamily="18" charset="2"/>
              <a:buNone/>
            </a:pPr>
            <a:r>
              <a:rPr lang="en-AU" sz="1000" dirty="0" smtClean="0"/>
              <a:t>University of Newcastle</a:t>
            </a:r>
          </a:p>
          <a:p>
            <a:pPr marL="0" indent="0">
              <a:spcBef>
                <a:spcPts val="0"/>
              </a:spcBef>
              <a:buFont typeface="Wingdings 2" pitchFamily="18" charset="2"/>
              <a:buNone/>
            </a:pPr>
            <a:r>
              <a:rPr lang="en-AU" sz="1000" dirty="0" smtClean="0"/>
              <a:t>Australia</a:t>
            </a:r>
          </a:p>
          <a:p>
            <a:pPr marL="0" indent="0">
              <a:spcBef>
                <a:spcPts val="0"/>
              </a:spcBef>
              <a:buFont typeface="Wingdings 2" pitchFamily="18" charset="2"/>
              <a:buNone/>
            </a:pPr>
            <a:r>
              <a:rPr lang="en-AU" sz="1400" dirty="0" smtClean="0"/>
              <a:t>Email: </a:t>
            </a:r>
            <a:r>
              <a:rPr lang="en-AU" sz="1400" dirty="0" smtClean="0">
                <a:hlinkClick r:id="rId4"/>
              </a:rPr>
              <a:t>Sally.Baker@newcastle.edu.au</a:t>
            </a:r>
            <a:endParaRPr lang="en-AU" sz="1400" dirty="0" smtClean="0"/>
          </a:p>
          <a:p>
            <a:pPr marL="0" indent="0">
              <a:spcBef>
                <a:spcPts val="0"/>
              </a:spcBef>
              <a:buFont typeface="Wingdings 2" pitchFamily="18" charset="2"/>
              <a:buNone/>
            </a:pPr>
            <a:r>
              <a:rPr lang="en-AU" sz="1400" dirty="0" smtClean="0"/>
              <a:t>Twitter: @SallyBaker25</a:t>
            </a:r>
          </a:p>
          <a:p>
            <a:pPr marL="0" indent="0">
              <a:spcBef>
                <a:spcPts val="0"/>
              </a:spcBef>
              <a:buFont typeface="Wingdings 2" pitchFamily="18" charset="2"/>
              <a:buNone/>
            </a:pPr>
            <a:endParaRPr lang="en-AU" sz="1400" dirty="0" smtClean="0"/>
          </a:p>
          <a:p>
            <a:pPr marL="0" indent="0">
              <a:spcBef>
                <a:spcPts val="0"/>
              </a:spcBef>
              <a:buFont typeface="Wingdings 2" pitchFamily="18" charset="2"/>
              <a:buNone/>
            </a:pPr>
            <a:endParaRPr lang="en-AU" sz="1400" dirty="0" smtClean="0"/>
          </a:p>
          <a:p>
            <a:pPr marL="0" indent="0">
              <a:buFont typeface="Wingdings 2" pitchFamily="18" charset="2"/>
              <a:buNone/>
            </a:pPr>
            <a:endParaRPr lang="en-AU" dirty="0" smtClean="0"/>
          </a:p>
          <a:p>
            <a:pPr marL="0" indent="0">
              <a:buFont typeface="Wingdings 2" pitchFamily="18" charset="2"/>
              <a:buNone/>
            </a:pPr>
            <a:endParaRPr lang="en-AU" dirty="0"/>
          </a:p>
        </p:txBody>
      </p:sp>
      <p:pic>
        <p:nvPicPr>
          <p:cNvPr id="8" name="Picture 7" descr="Evonne_Sally_EurekaTower.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09855" y="2350735"/>
            <a:ext cx="3442628" cy="2581971"/>
          </a:xfrm>
          <a:prstGeom prst="rect">
            <a:avLst/>
          </a:prstGeom>
        </p:spPr>
      </p:pic>
    </p:spTree>
    <p:custDataLst>
      <p:tags r:id="rId1"/>
    </p:custDataLst>
    <p:extLst>
      <p:ext uri="{BB962C8B-B14F-4D97-AF65-F5344CB8AC3E}">
        <p14:creationId xmlns:p14="http://schemas.microsoft.com/office/powerpoint/2010/main" val="18323912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dirty="0" smtClean="0"/>
              <a:t>Two </a:t>
            </a:r>
            <a:r>
              <a:rPr lang="en-US" dirty="0"/>
              <a:t>questions to scope the context</a:t>
            </a:r>
            <a:endParaRPr lang="en-AU" dirty="0"/>
          </a:p>
        </p:txBody>
      </p:sp>
      <p:sp>
        <p:nvSpPr>
          <p:cNvPr id="3" name="Content Placeholder 2"/>
          <p:cNvSpPr>
            <a:spLocks noGrp="1"/>
          </p:cNvSpPr>
          <p:nvPr>
            <p:ph idx="1"/>
          </p:nvPr>
        </p:nvSpPr>
        <p:spPr/>
        <p:txBody>
          <a:bodyPr>
            <a:normAutofit/>
          </a:bodyPr>
          <a:lstStyle/>
          <a:p>
            <a:r>
              <a:rPr lang="en-US" sz="2400" dirty="0"/>
              <a:t>How can we define 'enabling education' when it's such a disparate and relatively new field?</a:t>
            </a:r>
            <a:endParaRPr lang="en-AU" sz="2400" dirty="0"/>
          </a:p>
          <a:p>
            <a:r>
              <a:rPr lang="en-US" sz="2400" dirty="0"/>
              <a:t>Why focus on academic literacies in enabling education</a:t>
            </a:r>
            <a:r>
              <a:rPr lang="en-US" sz="2400" dirty="0" smtClean="0"/>
              <a:t>?</a:t>
            </a:r>
            <a:endParaRPr lang="en-AU" sz="2400" dirty="0"/>
          </a:p>
        </p:txBody>
      </p:sp>
    </p:spTree>
    <p:custDataLst>
      <p:tags r:id="rId1"/>
    </p:custDataLst>
    <p:extLst>
      <p:ext uri="{BB962C8B-B14F-4D97-AF65-F5344CB8AC3E}">
        <p14:creationId xmlns:p14="http://schemas.microsoft.com/office/powerpoint/2010/main" val="38019863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enabling education?</a:t>
            </a:r>
            <a:endParaRPr lang="en-US" dirty="0"/>
          </a:p>
        </p:txBody>
      </p:sp>
      <p:sp>
        <p:nvSpPr>
          <p:cNvPr id="3" name="Content Placeholder 2"/>
          <p:cNvSpPr>
            <a:spLocks noGrp="1"/>
          </p:cNvSpPr>
          <p:nvPr>
            <p:ph idx="1"/>
          </p:nvPr>
        </p:nvSpPr>
        <p:spPr>
          <a:xfrm>
            <a:off x="461474" y="2595563"/>
            <a:ext cx="8263426" cy="2403728"/>
          </a:xfrm>
        </p:spPr>
        <p:txBody>
          <a:bodyPr>
            <a:normAutofit/>
          </a:bodyPr>
          <a:lstStyle/>
          <a:p>
            <a:r>
              <a:rPr lang="en-US" sz="2400" dirty="0"/>
              <a:t>offered by an Australian </a:t>
            </a:r>
            <a:r>
              <a:rPr lang="en-US" sz="2400" dirty="0" smtClean="0"/>
              <a:t>university</a:t>
            </a:r>
            <a:endParaRPr lang="en-AU" sz="2400" dirty="0"/>
          </a:p>
          <a:p>
            <a:r>
              <a:rPr lang="en-US" sz="2400" dirty="0"/>
              <a:t>free to domestic </a:t>
            </a:r>
            <a:r>
              <a:rPr lang="en-US" sz="2400" dirty="0" smtClean="0"/>
              <a:t>students</a:t>
            </a:r>
            <a:endParaRPr lang="en-AU" sz="2400" dirty="0"/>
          </a:p>
          <a:p>
            <a:r>
              <a:rPr lang="en-US" sz="2400" dirty="0"/>
              <a:t>carries no/ limited credit towards an undergraduate qualification</a:t>
            </a:r>
            <a:endParaRPr lang="en-AU" sz="2400" dirty="0"/>
          </a:p>
          <a:p>
            <a:pPr>
              <a:buClr>
                <a:srgbClr val="37BBC4"/>
              </a:buClr>
            </a:pPr>
            <a:endParaRPr lang="en-US" dirty="0" smtClean="0"/>
          </a:p>
          <a:p>
            <a:pPr>
              <a:buClr>
                <a:srgbClr val="37BBC4"/>
              </a:buClr>
            </a:pPr>
            <a:endParaRPr lang="en-US" dirty="0" smtClean="0"/>
          </a:p>
          <a:p>
            <a:endParaRPr lang="en-US" dirty="0"/>
          </a:p>
        </p:txBody>
      </p:sp>
    </p:spTree>
    <p:custDataLst>
      <p:tags r:id="rId1"/>
    </p:custDataLst>
    <p:extLst>
      <p:ext uri="{BB962C8B-B14F-4D97-AF65-F5344CB8AC3E}">
        <p14:creationId xmlns:p14="http://schemas.microsoft.com/office/powerpoint/2010/main" val="11626689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national </a:t>
            </a:r>
            <a:r>
              <a:rPr lang="en-US" dirty="0" err="1"/>
              <a:t>stocktake</a:t>
            </a:r>
            <a:r>
              <a:rPr lang="en-US" dirty="0"/>
              <a:t> of enabling education</a:t>
            </a:r>
            <a:endParaRPr lang="en-AU" dirty="0"/>
          </a:p>
        </p:txBody>
      </p:sp>
      <p:sp>
        <p:nvSpPr>
          <p:cNvPr id="3" name="Content Placeholder 2"/>
          <p:cNvSpPr>
            <a:spLocks noGrp="1"/>
          </p:cNvSpPr>
          <p:nvPr>
            <p:ph idx="1"/>
          </p:nvPr>
        </p:nvSpPr>
        <p:spPr>
          <a:xfrm>
            <a:off x="461474" y="2595563"/>
            <a:ext cx="8263426" cy="3807662"/>
          </a:xfrm>
        </p:spPr>
        <p:txBody>
          <a:bodyPr>
            <a:normAutofit fontScale="85000" lnSpcReduction="20000"/>
          </a:bodyPr>
          <a:lstStyle/>
          <a:p>
            <a:pPr marL="0" indent="0">
              <a:buNone/>
            </a:pPr>
            <a:r>
              <a:rPr lang="en-US" sz="2400" dirty="0"/>
              <a:t>We have surveyed 26 universities and looked at 35 enabling programs. Our research design involved</a:t>
            </a:r>
            <a:r>
              <a:rPr lang="en-US" sz="2400" dirty="0" smtClean="0"/>
              <a:t>:</a:t>
            </a:r>
          </a:p>
          <a:p>
            <a:r>
              <a:rPr lang="en-US" sz="2400" dirty="0"/>
              <a:t>A desktop review of publicly available information on 'pathway'/ 'preparation'/ 'foundation' programs for course information and key contacts</a:t>
            </a:r>
            <a:endParaRPr lang="en-AU" sz="2400" dirty="0"/>
          </a:p>
          <a:p>
            <a:r>
              <a:rPr lang="en-US" sz="2400" dirty="0" smtClean="0"/>
              <a:t>A </a:t>
            </a:r>
            <a:r>
              <a:rPr lang="en-US" sz="2400" dirty="0"/>
              <a:t>telephone survey and follow-up emails with key personnel in each of the universities </a:t>
            </a:r>
            <a:r>
              <a:rPr lang="en-US" sz="2400" dirty="0" smtClean="0"/>
              <a:t>identified </a:t>
            </a:r>
            <a:r>
              <a:rPr lang="en-US" sz="2400" dirty="0"/>
              <a:t>as offering enabling programs</a:t>
            </a:r>
            <a:endParaRPr lang="en-AU" sz="2400" dirty="0"/>
          </a:p>
          <a:p>
            <a:r>
              <a:rPr lang="en-US" sz="2400" dirty="0" smtClean="0"/>
              <a:t>Collection </a:t>
            </a:r>
            <a:r>
              <a:rPr lang="en-US" sz="2400" dirty="0"/>
              <a:t>of key curriculum documents that underpin ALL teaching and learning, including course outlines, assignment rubrics and marking </a:t>
            </a:r>
            <a:r>
              <a:rPr lang="en-US" sz="2400" dirty="0" smtClean="0"/>
              <a:t>matrices</a:t>
            </a:r>
            <a:r>
              <a:rPr lang="en-US" sz="2400" dirty="0"/>
              <a:t> </a:t>
            </a:r>
            <a:endParaRPr lang="en-AU" sz="2400" dirty="0"/>
          </a:p>
          <a:p>
            <a:pPr>
              <a:buClr>
                <a:srgbClr val="37BBC4"/>
              </a:buClr>
            </a:pPr>
            <a:endParaRPr lang="en-US" dirty="0" smtClean="0"/>
          </a:p>
          <a:p>
            <a:pPr>
              <a:buClr>
                <a:srgbClr val="37BBC4"/>
              </a:buClr>
            </a:pPr>
            <a:endParaRPr lang="en-US" dirty="0" smtClean="0"/>
          </a:p>
          <a:p>
            <a:endParaRPr lang="en-US" dirty="0"/>
          </a:p>
        </p:txBody>
      </p:sp>
    </p:spTree>
    <p:custDataLst>
      <p:tags r:id="rId1"/>
    </p:custDataLst>
    <p:extLst>
      <p:ext uri="{BB962C8B-B14F-4D97-AF65-F5344CB8AC3E}">
        <p14:creationId xmlns:p14="http://schemas.microsoft.com/office/powerpoint/2010/main" val="40200998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questions</a:t>
            </a:r>
            <a:endParaRPr lang="en-AU" dirty="0"/>
          </a:p>
        </p:txBody>
      </p:sp>
      <p:sp>
        <p:nvSpPr>
          <p:cNvPr id="3" name="Content Placeholder 2"/>
          <p:cNvSpPr>
            <a:spLocks noGrp="1"/>
          </p:cNvSpPr>
          <p:nvPr>
            <p:ph idx="1"/>
          </p:nvPr>
        </p:nvSpPr>
        <p:spPr>
          <a:xfrm>
            <a:off x="461474" y="2595563"/>
            <a:ext cx="8263426" cy="3807662"/>
          </a:xfrm>
        </p:spPr>
        <p:txBody>
          <a:bodyPr>
            <a:normAutofit lnSpcReduction="10000"/>
          </a:bodyPr>
          <a:lstStyle/>
          <a:p>
            <a:r>
              <a:rPr lang="en-US" sz="2400" dirty="0"/>
              <a:t>What enabling/ foundation/ pathways programs are available across Australia?</a:t>
            </a:r>
            <a:endParaRPr lang="en-AU" sz="2400" dirty="0"/>
          </a:p>
          <a:p>
            <a:r>
              <a:rPr lang="en-US" sz="2400" dirty="0"/>
              <a:t>What ALL modules do they offer (core/ optional)?</a:t>
            </a:r>
            <a:endParaRPr lang="en-AU" sz="2400" dirty="0"/>
          </a:p>
          <a:p>
            <a:r>
              <a:rPr lang="en-US" sz="2400" dirty="0"/>
              <a:t>What ALL support is available </a:t>
            </a:r>
            <a:endParaRPr lang="en-AU" sz="2400" dirty="0"/>
          </a:p>
          <a:p>
            <a:r>
              <a:rPr lang="en-US" sz="2400" dirty="0"/>
              <a:t>What LBOTE support is available and is there specific LBOTE delivery?</a:t>
            </a:r>
            <a:endParaRPr lang="en-AU" sz="2400" dirty="0"/>
          </a:p>
          <a:p>
            <a:r>
              <a:rPr lang="en-US" sz="2400" dirty="0"/>
              <a:t>What pathways into UG study do these programs offer?</a:t>
            </a:r>
            <a:endParaRPr lang="en-AU" sz="2400" dirty="0"/>
          </a:p>
          <a:p>
            <a:pPr>
              <a:buClr>
                <a:srgbClr val="37BBC4"/>
              </a:buClr>
            </a:pPr>
            <a:endParaRPr lang="en-US" dirty="0" smtClean="0"/>
          </a:p>
          <a:p>
            <a:pPr>
              <a:buClr>
                <a:srgbClr val="37BBC4"/>
              </a:buClr>
            </a:pPr>
            <a:endParaRPr lang="en-US" dirty="0" smtClean="0"/>
          </a:p>
          <a:p>
            <a:endParaRPr lang="en-US" dirty="0"/>
          </a:p>
        </p:txBody>
      </p:sp>
    </p:spTree>
    <p:custDataLst>
      <p:tags r:id="rId1"/>
    </p:custDataLst>
    <p:extLst>
      <p:ext uri="{BB962C8B-B14F-4D97-AF65-F5344CB8AC3E}">
        <p14:creationId xmlns:p14="http://schemas.microsoft.com/office/powerpoint/2010/main" val="1371013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Findings</a:t>
            </a:r>
            <a:endParaRPr lang="en-AU" dirty="0"/>
          </a:p>
        </p:txBody>
      </p:sp>
      <p:sp>
        <p:nvSpPr>
          <p:cNvPr id="3" name="Content Placeholder 2"/>
          <p:cNvSpPr>
            <a:spLocks noGrp="1"/>
          </p:cNvSpPr>
          <p:nvPr>
            <p:ph idx="1"/>
          </p:nvPr>
        </p:nvSpPr>
        <p:spPr>
          <a:xfrm>
            <a:off x="461474" y="2595563"/>
            <a:ext cx="8263426" cy="3807662"/>
          </a:xfrm>
        </p:spPr>
        <p:txBody>
          <a:bodyPr>
            <a:normAutofit lnSpcReduction="10000"/>
          </a:bodyPr>
          <a:lstStyle/>
          <a:p>
            <a:r>
              <a:rPr lang="en-US" sz="2400" dirty="0" smtClean="0"/>
              <a:t>Creation of a </a:t>
            </a:r>
            <a:r>
              <a:rPr lang="en-US" sz="2400" dirty="0"/>
              <a:t>typology of enabling, sub-degree &amp; access programs across </a:t>
            </a:r>
            <a:r>
              <a:rPr lang="en-US" sz="2400" dirty="0" smtClean="0"/>
              <a:t>Australia</a:t>
            </a:r>
            <a:endParaRPr lang="en-AU" sz="2400" dirty="0"/>
          </a:p>
          <a:p>
            <a:r>
              <a:rPr lang="en-US" sz="2400" dirty="0" smtClean="0"/>
              <a:t>Mapping of the </a:t>
            </a:r>
            <a:r>
              <a:rPr lang="en-US" sz="2400" dirty="0"/>
              <a:t>ALL provision (units, content - practices, tasks, assessments - &amp; support) according to NES &amp; LBOTE </a:t>
            </a:r>
            <a:r>
              <a:rPr lang="en-US" sz="2400" dirty="0" smtClean="0"/>
              <a:t>students</a:t>
            </a:r>
            <a:endParaRPr lang="en-AU" sz="2400" dirty="0"/>
          </a:p>
          <a:p>
            <a:r>
              <a:rPr lang="en-US" sz="2400" dirty="0" smtClean="0"/>
              <a:t>Exploration of the </a:t>
            </a:r>
            <a:r>
              <a:rPr lang="en-US" sz="2400" dirty="0"/>
              <a:t>composition of the curricula of these programs and </a:t>
            </a:r>
            <a:r>
              <a:rPr lang="en-US" sz="2400" dirty="0" smtClean="0"/>
              <a:t>development of </a:t>
            </a:r>
            <a:r>
              <a:rPr lang="en-US" sz="2400" dirty="0"/>
              <a:t>5 models of enabling programs, specifically viewed through the lens of ALL</a:t>
            </a:r>
            <a:endParaRPr lang="en-AU" sz="2400" dirty="0"/>
          </a:p>
          <a:p>
            <a:pPr>
              <a:buClr>
                <a:srgbClr val="37BBC4"/>
              </a:buClr>
            </a:pPr>
            <a:endParaRPr lang="en-US" dirty="0" smtClean="0"/>
          </a:p>
          <a:p>
            <a:pPr>
              <a:buClr>
                <a:srgbClr val="37BBC4"/>
              </a:buClr>
            </a:pPr>
            <a:endParaRPr lang="en-US" dirty="0" smtClean="0"/>
          </a:p>
          <a:p>
            <a:endParaRPr lang="en-US" dirty="0"/>
          </a:p>
        </p:txBody>
      </p:sp>
    </p:spTree>
    <p:custDataLst>
      <p:tags r:id="rId1"/>
    </p:custDataLst>
    <p:extLst>
      <p:ext uri="{BB962C8B-B14F-4D97-AF65-F5344CB8AC3E}">
        <p14:creationId xmlns:p14="http://schemas.microsoft.com/office/powerpoint/2010/main" val="37671751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Academic language and literacies in enabling education</a:t>
            </a:r>
            <a:r>
              <a:rPr lang="en-AU" dirty="0"/>
              <a:t> </a:t>
            </a:r>
          </a:p>
        </p:txBody>
      </p:sp>
      <p:sp>
        <p:nvSpPr>
          <p:cNvPr id="3" name="Content Placeholder 2"/>
          <p:cNvSpPr>
            <a:spLocks noGrp="1"/>
          </p:cNvSpPr>
          <p:nvPr>
            <p:ph idx="1"/>
          </p:nvPr>
        </p:nvSpPr>
        <p:spPr>
          <a:xfrm>
            <a:off x="461474" y="2595563"/>
            <a:ext cx="8263426" cy="3807662"/>
          </a:xfrm>
        </p:spPr>
        <p:txBody>
          <a:bodyPr>
            <a:normAutofit fontScale="92500"/>
          </a:bodyPr>
          <a:lstStyle/>
          <a:p>
            <a:r>
              <a:rPr lang="en-US" sz="2400" dirty="0"/>
              <a:t>All enabling programs offer some explicit form of ALL teaching and learning, with the exception of one</a:t>
            </a:r>
            <a:r>
              <a:rPr lang="en-US" sz="2400" dirty="0" smtClean="0"/>
              <a:t>.</a:t>
            </a:r>
            <a:endParaRPr lang="en-AU" sz="2400" dirty="0"/>
          </a:p>
          <a:p>
            <a:r>
              <a:rPr lang="en-US" sz="2400" dirty="0"/>
              <a:t>22/35 programs embed this ALL teaching and learning within a central '</a:t>
            </a:r>
            <a:r>
              <a:rPr lang="en-US" sz="2400" dirty="0" err="1"/>
              <a:t>UPrep</a:t>
            </a:r>
            <a:r>
              <a:rPr lang="en-US" sz="2400" dirty="0"/>
              <a:t>' </a:t>
            </a:r>
            <a:r>
              <a:rPr lang="en-US" sz="2400" dirty="0" smtClean="0"/>
              <a:t>module</a:t>
            </a:r>
            <a:endParaRPr lang="en-AU" sz="2400" dirty="0"/>
          </a:p>
          <a:p>
            <a:r>
              <a:rPr lang="en-US" sz="2400" dirty="0"/>
              <a:t>9/35 programs offer at least one stand-alone ALL unit without a </a:t>
            </a:r>
            <a:r>
              <a:rPr lang="en-US" sz="2400" dirty="0" err="1"/>
              <a:t>UPrep</a:t>
            </a:r>
            <a:r>
              <a:rPr lang="en-US" sz="2400" dirty="0"/>
              <a:t> </a:t>
            </a:r>
            <a:r>
              <a:rPr lang="en-US" sz="2400" dirty="0" smtClean="0"/>
              <a:t>module</a:t>
            </a:r>
            <a:endParaRPr lang="en-AU" sz="2400" dirty="0"/>
          </a:p>
          <a:p>
            <a:r>
              <a:rPr lang="en-US" sz="2400" dirty="0"/>
              <a:t>12/35 programs offer both a </a:t>
            </a:r>
            <a:r>
              <a:rPr lang="en-US" sz="2400" dirty="0" err="1"/>
              <a:t>UPrep</a:t>
            </a:r>
            <a:r>
              <a:rPr lang="en-US" sz="2400" dirty="0"/>
              <a:t> and at least one ALL </a:t>
            </a:r>
            <a:r>
              <a:rPr lang="en-US" sz="2400" dirty="0" smtClean="0"/>
              <a:t>unit</a:t>
            </a:r>
            <a:endParaRPr lang="en-AU" sz="2400" dirty="0"/>
          </a:p>
        </p:txBody>
      </p:sp>
    </p:spTree>
    <p:custDataLst>
      <p:tags r:id="rId1"/>
    </p:custDataLst>
    <p:extLst>
      <p:ext uri="{BB962C8B-B14F-4D97-AF65-F5344CB8AC3E}">
        <p14:creationId xmlns:p14="http://schemas.microsoft.com/office/powerpoint/2010/main" val="37249458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Five models of enabling programs</a:t>
            </a:r>
            <a:endParaRPr lang="en-AU" dirty="0"/>
          </a:p>
        </p:txBody>
      </p:sp>
      <p:sp>
        <p:nvSpPr>
          <p:cNvPr id="3" name="Content Placeholder 2"/>
          <p:cNvSpPr>
            <a:spLocks noGrp="1"/>
          </p:cNvSpPr>
          <p:nvPr>
            <p:ph idx="1"/>
          </p:nvPr>
        </p:nvSpPr>
        <p:spPr>
          <a:xfrm>
            <a:off x="461474" y="2595563"/>
            <a:ext cx="8263426" cy="3807662"/>
          </a:xfrm>
        </p:spPr>
        <p:txBody>
          <a:bodyPr>
            <a:normAutofit/>
          </a:bodyPr>
          <a:lstStyle/>
          <a:p>
            <a:pPr marL="0" indent="0">
              <a:buNone/>
            </a:pPr>
            <a:r>
              <a:rPr lang="en-AU" sz="1600" b="1" i="1" dirty="0"/>
              <a:t>Model 1a</a:t>
            </a:r>
            <a:r>
              <a:rPr lang="en-AU" sz="1600" i="1" dirty="0"/>
              <a:t>—Language and Literacies at the centre/core of the program and either compulsory or elective modules curriculum-mapped to core course (1 semester</a:t>
            </a:r>
            <a:r>
              <a:rPr lang="en-AU" sz="1600" i="1" dirty="0" smtClean="0"/>
              <a:t>)</a:t>
            </a:r>
            <a:r>
              <a:rPr lang="en-AU" sz="1600" dirty="0"/>
              <a:t> </a:t>
            </a:r>
            <a:endParaRPr lang="en-AU" sz="1600" dirty="0" smtClean="0"/>
          </a:p>
          <a:p>
            <a:pPr marL="0" indent="0">
              <a:buNone/>
            </a:pPr>
            <a:endParaRPr lang="en-AU" sz="1600" dirty="0"/>
          </a:p>
        </p:txBody>
      </p:sp>
      <p:pic>
        <p:nvPicPr>
          <p:cNvPr id="4" name="Picture 3" descr="Model 1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8200" y="3215810"/>
            <a:ext cx="4913376" cy="3078480"/>
          </a:xfrm>
          <a:prstGeom prst="rect">
            <a:avLst/>
          </a:prstGeom>
        </p:spPr>
      </p:pic>
    </p:spTree>
    <p:custDataLst>
      <p:tags r:id="rId1"/>
    </p:custDataLst>
    <p:extLst>
      <p:ext uri="{BB962C8B-B14F-4D97-AF65-F5344CB8AC3E}">
        <p14:creationId xmlns:p14="http://schemas.microsoft.com/office/powerpoint/2010/main" val="32124726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Five models of enabling programs</a:t>
            </a:r>
            <a:endParaRPr lang="en-AU" dirty="0"/>
          </a:p>
        </p:txBody>
      </p:sp>
      <p:sp>
        <p:nvSpPr>
          <p:cNvPr id="3" name="Content Placeholder 2"/>
          <p:cNvSpPr>
            <a:spLocks noGrp="1"/>
          </p:cNvSpPr>
          <p:nvPr>
            <p:ph idx="1"/>
          </p:nvPr>
        </p:nvSpPr>
        <p:spPr>
          <a:xfrm>
            <a:off x="461474" y="2595563"/>
            <a:ext cx="8263426" cy="3807662"/>
          </a:xfrm>
        </p:spPr>
        <p:txBody>
          <a:bodyPr>
            <a:normAutofit/>
          </a:bodyPr>
          <a:lstStyle/>
          <a:p>
            <a:pPr marL="0" indent="0">
              <a:buNone/>
            </a:pPr>
            <a:r>
              <a:rPr lang="en-AU" sz="1600" b="1" i="1" dirty="0"/>
              <a:t>Model 1b</a:t>
            </a:r>
            <a:r>
              <a:rPr lang="en-AU" sz="1600" i="1" dirty="0"/>
              <a:t>—Language and Literacies at the centre/core of the program and either compulsory or elective modules curriculum-mapped to core course (2 semesters)</a:t>
            </a:r>
            <a:r>
              <a:rPr lang="en-AU" sz="1600" dirty="0"/>
              <a:t> </a:t>
            </a:r>
          </a:p>
        </p:txBody>
      </p:sp>
      <p:pic>
        <p:nvPicPr>
          <p:cNvPr id="4" name="Picture 3" descr="Model 1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3373" y="3729189"/>
            <a:ext cx="3292364" cy="2062834"/>
          </a:xfrm>
          <a:prstGeom prst="rect">
            <a:avLst/>
          </a:prstGeom>
        </p:spPr>
      </p:pic>
      <p:pic>
        <p:nvPicPr>
          <p:cNvPr id="6" name="Picture 5" descr="Model 1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1170" y="3800529"/>
            <a:ext cx="3292364" cy="2062834"/>
          </a:xfrm>
          <a:prstGeom prst="rect">
            <a:avLst/>
          </a:prstGeom>
        </p:spPr>
      </p:pic>
    </p:spTree>
    <p:custDataLst>
      <p:tags r:id="rId1"/>
    </p:custDataLst>
    <p:extLst>
      <p:ext uri="{BB962C8B-B14F-4D97-AF65-F5344CB8AC3E}">
        <p14:creationId xmlns:p14="http://schemas.microsoft.com/office/powerpoint/2010/main" val="3993552726"/>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1191</TotalTime>
  <Words>773</Words>
  <Application>Microsoft Macintosh PowerPoint</Application>
  <PresentationFormat>On-screen Show (4:3)</PresentationFormat>
  <Paragraphs>103</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Perception</vt:lpstr>
      <vt:lpstr>Left, right and centre</vt:lpstr>
      <vt:lpstr> Two questions to scope the context</vt:lpstr>
      <vt:lpstr>What is enabling education?</vt:lpstr>
      <vt:lpstr>A national stocktake of enabling education</vt:lpstr>
      <vt:lpstr>Research questions</vt:lpstr>
      <vt:lpstr>Findings</vt:lpstr>
      <vt:lpstr>Academic language and literacies in enabling education </vt:lpstr>
      <vt:lpstr>Five models of enabling programs</vt:lpstr>
      <vt:lpstr>Five models of enabling programs</vt:lpstr>
      <vt:lpstr>Five models of enabling programs</vt:lpstr>
      <vt:lpstr>Five models of enabling programs</vt:lpstr>
      <vt:lpstr>Five models of enabling programs</vt:lpstr>
      <vt:lpstr>Five models of enabling programs</vt:lpstr>
      <vt:lpstr>Five models of enabling programs</vt:lpstr>
      <vt:lpstr>Left, Right or Centre?</vt:lpstr>
      <vt:lpstr>Left, Right or Centre?</vt:lpstr>
      <vt:lpstr>So what?</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Academic Survival Skills Online</dc:title>
  <dc:creator>Evonne Irwin</dc:creator>
  <cp:lastModifiedBy>Evonne Irwin</cp:lastModifiedBy>
  <cp:revision>68</cp:revision>
  <dcterms:created xsi:type="dcterms:W3CDTF">2014-11-09T03:59:22Z</dcterms:created>
  <dcterms:modified xsi:type="dcterms:W3CDTF">2015-07-03T06:10:15Z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B190A9BA-D651-41A7-9449-8D0659484381</vt:lpwstr>
  </property>
  <property fmtid="{D5CDD505-2E9C-101B-9397-08002B2CF9AE}" pid="3" name="ArticulatePath">
    <vt:lpwstr>FABENZ prezo</vt:lpwstr>
  </property>
</Properties>
</file>